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3" r:id="rId4"/>
    <p:sldId id="265" r:id="rId5"/>
    <p:sldId id="275" r:id="rId6"/>
    <p:sldId id="276" r:id="rId7"/>
    <p:sldId id="266" r:id="rId8"/>
    <p:sldId id="277" r:id="rId9"/>
    <p:sldId id="267" r:id="rId10"/>
    <p:sldId id="258" r:id="rId11"/>
    <p:sldId id="271" r:id="rId12"/>
    <p:sldId id="270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84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69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440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47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7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2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41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8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7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8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5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4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06-1B25-46AF-A1A1-A3C6794430F5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A6B7-B47B-4BA7-8848-C51F844C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6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8522" y="2663908"/>
            <a:ext cx="9907032" cy="288122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Спеціальність: 281 Публічне управління та адміністрування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2400" b="1" dirty="0"/>
              <a:t>МАГІСТЕРСЬКА РОБОТА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2400" b="1" dirty="0"/>
              <a:t>НА ТЕМУ: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2400" b="1" dirty="0"/>
              <a:t>Оцінювання ефективності управління організацій публічної сфери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Студента Балдіна Івана Олександровича                ___________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uk-UA" sz="1600" b="1" dirty="0"/>
              <a:t>Науковий керівник: </a:t>
            </a:r>
            <a:r>
              <a:rPr lang="uk-UA" sz="1600" b="1" dirty="0" err="1"/>
              <a:t>к.е.н</a:t>
            </a:r>
            <a:r>
              <a:rPr lang="uk-UA" sz="1600" b="1" dirty="0"/>
              <a:t>., доцент Бородіна О.М.  ___________</a:t>
            </a:r>
            <a:endParaRPr lang="en-US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3127" y="411721"/>
            <a:ext cx="9822426" cy="190141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FF66"/>
                </a:solidFill>
              </a:rPr>
              <a:t>Київський університет ринкових відносин</a:t>
            </a:r>
            <a:endParaRPr lang="uk-UA" sz="3600" b="1" dirty="0">
              <a:solidFill>
                <a:srgbClr val="FFFF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61754" y="5895899"/>
            <a:ext cx="1651819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cap="none" spc="0" dirty="0" smtClean="0">
                <a:ln w="0"/>
                <a:solidFill>
                  <a:srgbClr val="FFFF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Київ-2021</a:t>
            </a:r>
            <a:endParaRPr lang="ru-RU" sz="2300" b="1" cap="none" spc="0" dirty="0">
              <a:ln w="0"/>
              <a:solidFill>
                <a:srgbClr val="FFFF6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3445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428" y="167506"/>
            <a:ext cx="6340414" cy="6522988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59779" y="1010093"/>
            <a:ext cx="3090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Схема BSC для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фінансового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918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19509" y="682094"/>
            <a:ext cx="922163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Позитивами </a:t>
            </a:r>
            <a:r>
              <a:rPr lang="ru-RU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BSC є: 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досягнення консенсусу відносно стратегії між урядовою організацією і зацікавленими сторонами;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доведення цієї стратегії до всіх рівнів усередині організації, а також до зацікавлених осіб;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узгодження відомчих і особистих цілей у рамках однієї організаційної стратегії;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поєднання стратегічних завдань із довгостроковими цілями і річними бюджетами;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й узгодження стратегічних ініціатив;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здійснення періодичних і регулярних оглядів;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створення можливості для зворотного зв’язку з метою вдосконалення стратегії.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05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124" y="1429400"/>
            <a:ext cx="10271034" cy="364293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головним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досягненням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BSC в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урядовому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секторі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вважати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зв’язку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результативністю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стратегією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32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організаційними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завданнями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2090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52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79253" y="619520"/>
            <a:ext cx="10098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Мета роботи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 Оскільки наразі ще не сформовано усталеного підходу до оцінювання ефективності публічного управління, а деякі дослідники взагалі висловлюють думку про принципову неможливість проведення такої оцінки, метою магістерської роботи є виокремлення та аналіз основних підходів до оцінювання публічного управління.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27229" y="3113030"/>
            <a:ext cx="77005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ru-RU" b="1" spc="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</a:t>
            </a:r>
            <a:r>
              <a:rPr lang="ru-RU" b="1" spc="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b="1" spc="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публічного управління</a:t>
            </a:r>
            <a:r>
              <a:rPr lang="uk-UA" spc="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endParaRPr lang="uk-UA" sz="1400" spc="2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spc="2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Предмет </a:t>
            </a:r>
            <a:r>
              <a:rPr lang="ru-RU" b="1" spc="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дослідження</a:t>
            </a:r>
            <a:r>
              <a:rPr lang="ru-RU" b="1" spc="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b="1" spc="2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uk-UA" spc="20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система підходів до моделювання оцінювання ефективності публічного управління.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06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77970" y="350715"/>
            <a:ext cx="97219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 державного управління В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Цвєтков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пов’язує із громадською свідомістю, з правовим становищем людини в суспільстві виходячи з гіпотези, що: “ефективність державного управління – це людська специфіка управління, що здійснюється людиною і для людини”.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 Гаврилишин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вважає, що ефективність влади – це, насамперед, її прийнятність (аспект соціальної ефективності).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Йдеться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те,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байдуже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того,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Мельник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О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Оболенський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 три рівні ефективності: загальна соціальна ефективність (рівень держави та усієї системи державного управління), спеціальна соціальна ефективність (ефективність функціонування суб’єктів державного управління), конкретна соціальна ефективність (ефективність діяльності управлінських органів і посадових осіб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66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718" y="323446"/>
            <a:ext cx="9905998" cy="84112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 ефективності державного </a:t>
            </a:r>
            <a:r>
              <a:rPr 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 ВИЗНАЧАЮТЬ </a:t>
            </a:r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такими </a:t>
            </a:r>
            <a:r>
              <a:rPr 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індикаторами: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608" y="2249486"/>
            <a:ext cx="10391803" cy="3771751"/>
          </a:xfrm>
        </p:spPr>
        <p:txBody>
          <a:bodyPr>
            <a:normAutofit fontScale="62500" lnSpcReduction="20000"/>
          </a:bodyPr>
          <a:lstStyle/>
          <a:p>
            <a:r>
              <a:rPr lang="uk-UA" sz="4400" dirty="0" smtClean="0"/>
              <a:t>темпи </a:t>
            </a:r>
            <a:r>
              <a:rPr lang="uk-UA" sz="4400" dirty="0"/>
              <a:t>економічного зростання (або очікувана рецесія); </a:t>
            </a:r>
            <a:endParaRPr lang="en-US" sz="4400" dirty="0"/>
          </a:p>
          <a:p>
            <a:r>
              <a:rPr lang="uk-UA" sz="4400" dirty="0" smtClean="0"/>
              <a:t>валовий </a:t>
            </a:r>
            <a:r>
              <a:rPr lang="uk-UA" sz="4400" dirty="0"/>
              <a:t>внутрішній продукт на душу населення (зростання реального валового внутрішнього продукту; реальний дохід на душу населення; розрив у доходах найбагатшого і найбіднішого населення); </a:t>
            </a:r>
            <a:endParaRPr lang="en-US" sz="4400" dirty="0"/>
          </a:p>
          <a:p>
            <a:r>
              <a:rPr lang="uk-UA" sz="4400" dirty="0" smtClean="0"/>
              <a:t>рівень </a:t>
            </a:r>
            <a:r>
              <a:rPr lang="uk-UA" sz="4400" dirty="0"/>
              <a:t>інфляції і безробіття; </a:t>
            </a:r>
            <a:endParaRPr lang="en-US" sz="4400" dirty="0"/>
          </a:p>
          <a:p>
            <a:r>
              <a:rPr lang="uk-UA" sz="4400" dirty="0" smtClean="0"/>
              <a:t>стабільність </a:t>
            </a:r>
            <a:r>
              <a:rPr lang="uk-UA" sz="4400" dirty="0"/>
              <a:t>грошової </a:t>
            </a:r>
            <a:r>
              <a:rPr lang="uk-UA" sz="4400" dirty="0" smtClean="0"/>
              <a:t>одиниці.</a:t>
            </a:r>
            <a:endParaRPr lang="en-US" sz="42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43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718" y="323446"/>
            <a:ext cx="9905998" cy="84112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оцінки ефективності державного управління мають враховуватись: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608" y="2249486"/>
            <a:ext cx="10391803" cy="3771751"/>
          </a:xfrm>
        </p:spPr>
        <p:txBody>
          <a:bodyPr>
            <a:normAutofit fontScale="62500" lnSpcReduction="20000"/>
          </a:bodyPr>
          <a:lstStyle/>
          <a:p>
            <a:r>
              <a:rPr lang="uk-UA" sz="4400" dirty="0" smtClean="0"/>
              <a:t>інституційна </a:t>
            </a:r>
            <a:r>
              <a:rPr lang="uk-UA" sz="4400" dirty="0"/>
              <a:t>стабільність та динаміка адміністративних перетворень; </a:t>
            </a:r>
            <a:endParaRPr lang="uk-UA" sz="4400" dirty="0" smtClean="0"/>
          </a:p>
          <a:p>
            <a:r>
              <a:rPr lang="uk-UA" sz="4400" dirty="0" smtClean="0"/>
              <a:t>наявність </a:t>
            </a:r>
            <a:r>
              <a:rPr lang="uk-UA" sz="4400" dirty="0"/>
              <a:t>адміністративного регулювання і корупція; державні субсидії; компетентність персоналу державного сектору та незалежність державної служби від політичного впливу; </a:t>
            </a:r>
            <a:endParaRPr lang="uk-UA" sz="4400" dirty="0" smtClean="0"/>
          </a:p>
          <a:p>
            <a:r>
              <a:rPr lang="uk-UA" sz="4400" dirty="0" smtClean="0"/>
              <a:t>гнучкість </a:t>
            </a:r>
            <a:r>
              <a:rPr lang="uk-UA" sz="4400" dirty="0"/>
              <a:t>і стабільність податкової системи; ухилення від оподаткування; структура державних видатків; прозорість законодавства.</a:t>
            </a:r>
            <a:endParaRPr lang="en-US" sz="42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89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442" y="340698"/>
            <a:ext cx="10895162" cy="103952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Якість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адміністративних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критеріїв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ефективності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органів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виконавчої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608" y="1647646"/>
            <a:ext cx="10391803" cy="4373592"/>
          </a:xfrm>
        </p:spPr>
        <p:txBody>
          <a:bodyPr>
            <a:normAutofit fontScale="62500" lnSpcReduction="20000"/>
          </a:bodyPr>
          <a:lstStyle/>
          <a:p>
            <a:r>
              <a:rPr lang="uk-UA" sz="4400" dirty="0" smtClean="0"/>
              <a:t> </a:t>
            </a:r>
            <a:r>
              <a:rPr lang="uk-UA" sz="4400" dirty="0"/>
              <a:t>результативність (позитивне вирішення); </a:t>
            </a:r>
            <a:endParaRPr lang="en-US" sz="4400" dirty="0"/>
          </a:p>
          <a:p>
            <a:r>
              <a:rPr lang="uk-UA" sz="4400" dirty="0" smtClean="0"/>
              <a:t> </a:t>
            </a:r>
            <a:r>
              <a:rPr lang="uk-UA" sz="4400" dirty="0"/>
              <a:t>своєчасність (дотримання встановленого терміну); </a:t>
            </a:r>
            <a:endParaRPr lang="en-US" sz="4400" dirty="0"/>
          </a:p>
          <a:p>
            <a:r>
              <a:rPr lang="uk-UA" sz="4400" dirty="0" smtClean="0"/>
              <a:t> </a:t>
            </a:r>
            <a:r>
              <a:rPr lang="uk-UA" sz="4400" dirty="0"/>
              <a:t>доступність (можливість звернення за отриманням адміністративної послуги); </a:t>
            </a:r>
            <a:endParaRPr lang="en-US" sz="4400" dirty="0"/>
          </a:p>
          <a:p>
            <a:r>
              <a:rPr lang="uk-UA" sz="4400" dirty="0" smtClean="0"/>
              <a:t> </a:t>
            </a:r>
            <a:r>
              <a:rPr lang="uk-UA" sz="4400" dirty="0"/>
              <a:t>зручність (урахування інтересів та потреб споживача); </a:t>
            </a:r>
            <a:endParaRPr lang="en-US" sz="4400" dirty="0"/>
          </a:p>
          <a:p>
            <a:r>
              <a:rPr lang="uk-UA" sz="4400" dirty="0" smtClean="0"/>
              <a:t> </a:t>
            </a:r>
            <a:r>
              <a:rPr lang="uk-UA" sz="4400" dirty="0"/>
              <a:t>відкритість (наявність та доступність інформації); </a:t>
            </a:r>
            <a:endParaRPr lang="en-US" sz="4400" dirty="0"/>
          </a:p>
          <a:p>
            <a:r>
              <a:rPr lang="uk-UA" sz="4400" dirty="0" smtClean="0"/>
              <a:t> </a:t>
            </a:r>
            <a:r>
              <a:rPr lang="uk-UA" sz="4400" dirty="0"/>
              <a:t>повага до споживача; </a:t>
            </a:r>
            <a:endParaRPr lang="en-US" sz="4400" dirty="0"/>
          </a:p>
          <a:p>
            <a:r>
              <a:rPr lang="uk-UA" sz="4400" dirty="0" smtClean="0"/>
              <a:t> </a:t>
            </a:r>
            <a:r>
              <a:rPr lang="uk-UA" sz="4400" dirty="0"/>
              <a:t>професійність (рівень кваліфікації працівників</a:t>
            </a:r>
            <a:r>
              <a:rPr lang="uk-UA" sz="4400" dirty="0" smtClean="0"/>
              <a:t>).</a:t>
            </a:r>
            <a:endParaRPr lang="en-US" sz="42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75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48629"/>
              </p:ext>
            </p:extLst>
          </p:nvPr>
        </p:nvGraphicFramePr>
        <p:xfrm>
          <a:off x="1000664" y="888521"/>
          <a:ext cx="9635706" cy="6262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946"/>
                <a:gridCol w="6551760"/>
              </a:tblGrid>
              <a:tr h="190859">
                <a:tc>
                  <a:txBody>
                    <a:bodyPr/>
                    <a:lstStyle/>
                    <a:p>
                      <a:pPr marR="62230" indent="838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Принцип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Визначення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572578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Участь</a:t>
                      </a:r>
                      <a:endParaRPr lang="en-US" sz="1600" dirty="0">
                        <a:effectLst/>
                      </a:endParaRPr>
                    </a:p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uk-UA" sz="1600" dirty="0" err="1">
                          <a:effectLst/>
                        </a:rPr>
                        <a:t>Participation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участь громадян в процесі ухвалення державних рішень, як безпосереднє, так і через інститути громадянського суспільства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381719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Орієнтація на консенсус (Consensus orientation)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дотримання балансу інтересів для досягнення широкого консенсусу при ухваленні рішень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572578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Стратегічне бачення (</a:t>
                      </a:r>
                      <a:r>
                        <a:rPr lang="uk-UA" sz="1600" dirty="0" err="1">
                          <a:effectLst/>
                        </a:rPr>
                        <a:t>Strategic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vision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лідери і громадськість виходять з довготривалих цілей управління і виразно уявляють собі ті заходи, які потрібні для їх реалізації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572578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Чутливість</a:t>
                      </a:r>
                      <a:endParaRPr lang="en-US" sz="1600">
                        <a:effectLst/>
                      </a:endParaRPr>
                    </a:p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</a:t>
                      </a:r>
                      <a:r>
                        <a:rPr lang="uk-UA" sz="1600">
                          <a:effectLst/>
                        </a:rPr>
                        <a:t>Responsiveness)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адміністративні процеси дають можливість участі усіх зацікавлених осіб і забезпечують чуйне реагування інститутів на потреби суспільства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763437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Результативність і ефективність (Effectiveness and efficiency)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органи влади роблять результати, які задовольняють громадським потребам і очікуванням, максимально ефективно використовують ресурси, що перебувають у їх розпорядженні, забезпечуючи їх відтворення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381719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Підзвітність</a:t>
                      </a:r>
                      <a:endParaRPr lang="en-US" sz="1600">
                        <a:effectLst/>
                      </a:endParaRPr>
                    </a:p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</a:t>
                      </a:r>
                      <a:r>
                        <a:rPr lang="uk-UA" sz="1600">
                          <a:effectLst/>
                        </a:rPr>
                        <a:t>Accountability)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органи влади мають бути підзвітні суспільству і інституціональним носіям прав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763437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Прозорість</a:t>
                      </a:r>
                      <a:endParaRPr lang="en-US" sz="1600">
                        <a:effectLst/>
                      </a:endParaRPr>
                    </a:p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</a:t>
                      </a:r>
                      <a:r>
                        <a:rPr lang="uk-UA" sz="1600">
                          <a:effectLst/>
                        </a:rPr>
                        <a:t>Transparency)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ухвалення рішень здійснюється в строгій відповідності з регламентами; інформація про процеси і інститути вільно доступна, є повною і достатньою для їх розуміння і моніторингу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  <a:tr h="381719">
                <a:tc>
                  <a:txBody>
                    <a:bodyPr/>
                    <a:lstStyle/>
                    <a:p>
                      <a:pPr marR="62230" indent="838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Рівність і включеність (Equity and inclusiveness)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  <a:tc>
                  <a:txBody>
                    <a:bodyPr/>
                    <a:lstStyle/>
                    <a:p>
                      <a:pPr marR="189230" indent="838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забезпечення можливостей для підтримки і збільшення добробуту усіх членів суспільства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" marR="4788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639683" y="233715"/>
            <a:ext cx="5172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 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якісного 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публічного управління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335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90320"/>
              </p:ext>
            </p:extLst>
          </p:nvPr>
        </p:nvGraphicFramePr>
        <p:xfrm>
          <a:off x="370936" y="94888"/>
          <a:ext cx="10783017" cy="7000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6885"/>
                <a:gridCol w="8106132"/>
              </a:tblGrid>
              <a:tr h="1639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Назва </a:t>
                      </a:r>
                      <a:r>
                        <a:rPr lang="uk-UA" sz="1200" dirty="0" smtClean="0">
                          <a:effectLst/>
                        </a:rPr>
                        <a:t>показника, </a:t>
                      </a:r>
                      <a:r>
                        <a:rPr lang="uk-UA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 відображає певні аспекти якості публічного управління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Характеристика показника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Індекс сприйняття корупції (ІСК)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якості держуправління на основі оцінки ступеня уявлень про поширеність корупції серед державних службовців і політиків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818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Інтегральний по-казник державного управління (Governance Research Indicator Country Snapshot – GRICS)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Оцінка  якості  держуправління на основі шести  індексів за  </a:t>
                      </a:r>
                      <a:r>
                        <a:rPr lang="uk-UA" sz="1200" dirty="0" err="1">
                          <a:effectLst/>
                        </a:rPr>
                        <a:t>акими</a:t>
                      </a:r>
                      <a:r>
                        <a:rPr lang="uk-UA" sz="1200" dirty="0">
                          <a:effectLst/>
                        </a:rPr>
                        <a:t>  параметрами державного  управління: право голосу  і підзвітність; політична стабільність  і відсутність насильства; ефективність уряду; якість  законодавства;  верховенство закону і контроль </a:t>
                      </a:r>
                      <a:r>
                        <a:rPr lang="uk-UA" sz="1200" dirty="0" err="1">
                          <a:effectLst/>
                        </a:rPr>
                        <a:t>корупці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584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Показник оцінки якості цілей і прогресу реформ у країні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Оцінка ефективності держуправління на основі  дослідження  якості </a:t>
                      </a:r>
                      <a:r>
                        <a:rPr lang="uk-UA" sz="1200" dirty="0" err="1">
                          <a:effectLst/>
                        </a:rPr>
                        <a:t>адміні-стрування</a:t>
                      </a:r>
                      <a:r>
                        <a:rPr lang="uk-UA" sz="1200" dirty="0">
                          <a:effectLst/>
                        </a:rPr>
                        <a:t> після реформування наступ-них  блоків: державна служба,  управління  розробкою і  реалізацією політики, управління державними  витратами та контроль за міжнародними  фінансовими операціями, зовнішній аудит, державні </a:t>
                      </a:r>
                      <a:r>
                        <a:rPr lang="uk-UA" sz="1200" dirty="0" err="1">
                          <a:effectLst/>
                        </a:rPr>
                        <a:t>закупівл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584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Показник кредито-спроможності країни (інвести-ційний рейтинг)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Рейтингова оцінка  країні  дається  на основі  аналізу основних  національних </a:t>
                      </a:r>
                      <a:r>
                        <a:rPr lang="uk-UA" sz="1200" dirty="0" err="1">
                          <a:effectLst/>
                        </a:rPr>
                        <a:t>макро</a:t>
                      </a:r>
                      <a:r>
                        <a:rPr lang="uk-UA" sz="1200" dirty="0">
                          <a:effectLst/>
                        </a:rPr>
                        <a:t>- і мікроекономічних показників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467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 розвитку людського потенціалу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Оцінка якості життя  населення  країни на основі визначення індексів за такими показникам: ВВП на  душу  населення, очікувана тривалість  життя,  рівень  відтворення населення країни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233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 непрозорості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якості держуправління  на основі оцінки непрозорості дій  країни щодо вартості  і  ефективності  капіталовкладень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935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Обстеження ділового середовища і діяльності підприємств (BEEPS – The Business Environment and Enterprise Performance Survey)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 якості  держуправління </a:t>
                      </a:r>
                      <a:r>
                        <a:rPr lang="uk-UA" sz="1200" dirty="0" err="1">
                          <a:effectLst/>
                        </a:rPr>
                        <a:t>наоснові</a:t>
                      </a:r>
                      <a:r>
                        <a:rPr lang="uk-UA" sz="1200" dirty="0">
                          <a:effectLst/>
                        </a:rPr>
                        <a:t> оцінки інвестиційного клімату країни, конкурентного середовища, якості організації механізмів  взаємодії державних органів і бізнес-структур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701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 економічної свободи (ІЕС)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 якості держуправління  на основі  50  характеристик, об’єднаних  у 10 чинників економічної  свободи: торговельна  політика, фіскальна політика, державна  інтервенція у економіку, </a:t>
                      </a:r>
                      <a:r>
                        <a:rPr lang="uk-UA" sz="1200" dirty="0" err="1">
                          <a:effectLst/>
                        </a:rPr>
                        <a:t>мо</a:t>
                      </a:r>
                      <a:r>
                        <a:rPr lang="uk-UA" sz="1200" dirty="0">
                          <a:effectLst/>
                        </a:rPr>
                        <a:t>-нетарна  політика,  іноземні інвестиції  і потоки  капіталу; банківська сфера,  зарплати і ціни, майнові  права,  державне регулювання, чорний ринок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 глобальної конкуренто-спроможності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Оцінка якості державної політики за кількома групами чинників: базових,  що підвищують ефективність і </a:t>
                      </a:r>
                      <a:r>
                        <a:rPr lang="uk-UA" sz="1200" dirty="0" err="1">
                          <a:effectLst/>
                        </a:rPr>
                        <a:t>інноваційність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350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Індекс конкуренто-спроможності 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 якості держуправління  на основі  оцінки чотирьох груп показників: стан економіки, ефективність уряду, ефективність бізнесу, стан інфраструктури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  <a:tr h="233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Показник свободи преси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Визначення  якості держуправління на основі оцінки країни за 53 критеріями, що відображають міру свободи преси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3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71079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FFFF66"/>
                </a:solidFill>
              </a:rPr>
              <a:t>Модель збалансованої системи показників (</a:t>
            </a:r>
            <a:r>
              <a:rPr lang="ru-RU" sz="2400" b="1" dirty="0">
                <a:solidFill>
                  <a:srgbClr val="FFFF66"/>
                </a:solidFill>
              </a:rPr>
              <a:t>BSC</a:t>
            </a:r>
            <a:r>
              <a:rPr lang="uk-UA" sz="2400" b="1" dirty="0" smtClean="0">
                <a:solidFill>
                  <a:srgbClr val="FFFF66"/>
                </a:solidFill>
              </a:rPr>
              <a:t>)</a:t>
            </a:r>
            <a:r>
              <a:rPr lang="uk-UA" sz="2400" b="1" dirty="0">
                <a:solidFill>
                  <a:srgbClr val="FFFF66"/>
                </a:solidFill>
              </a:rPr>
              <a:t> </a:t>
            </a:r>
            <a:r>
              <a:rPr lang="uk-UA" sz="2400" b="1" dirty="0" smtClean="0">
                <a:solidFill>
                  <a:srgbClr val="FFFF66"/>
                </a:solidFill>
              </a:rPr>
              <a:t>– інструмент </a:t>
            </a:r>
            <a:r>
              <a:rPr lang="uk-UA" sz="2400" b="1" dirty="0">
                <a:solidFill>
                  <a:srgbClr val="FFFF66"/>
                </a:solidFill>
              </a:rPr>
              <a:t>у сфері управління ефективністю і вимірювання результативності</a:t>
            </a:r>
            <a:endParaRPr lang="en-US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905802"/>
            <a:ext cx="9905999" cy="3885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solidFill>
                  <a:srgbClr val="FFFF66"/>
                </a:solidFill>
              </a:rPr>
              <a:t> </a:t>
            </a:r>
            <a:r>
              <a:rPr lang="uk-UA" sz="2800" dirty="0"/>
              <a:t>система взаємопов’язаних метрик за цілями, заходами, завданнями і ініціативами, що описують у сукупності стратегію організації і </a:t>
            </a:r>
            <a:r>
              <a:rPr lang="uk-UA" sz="2800" dirty="0" smtClean="0"/>
              <a:t>способи </a:t>
            </a:r>
            <a:r>
              <a:rPr lang="uk-UA" sz="2800" dirty="0"/>
              <a:t>її досягнення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uk-UA" sz="2800" dirty="0"/>
              <a:t>застосовується </a:t>
            </a:r>
            <a:r>
              <a:rPr lang="uk-UA" sz="2800" dirty="0" err="1"/>
              <a:t>широком</a:t>
            </a:r>
            <a:r>
              <a:rPr lang="uk-UA" sz="2800" dirty="0"/>
              <a:t> колом державних органів і приватних </a:t>
            </a:r>
            <a:r>
              <a:rPr lang="uk-UA" sz="2800" dirty="0" smtClean="0"/>
              <a:t>організацій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753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Другая 3">
      <a:dk1>
        <a:sysClr val="windowText" lastClr="000000"/>
      </a:dk1>
      <a:lt1>
        <a:sysClr val="window" lastClr="FFFFFF"/>
      </a:lt1>
      <a:dk2>
        <a:srgbClr val="003399"/>
      </a:dk2>
      <a:lt2>
        <a:srgbClr val="0033CC"/>
      </a:lt2>
      <a:accent1>
        <a:srgbClr val="0000FF"/>
      </a:accent1>
      <a:accent2>
        <a:srgbClr val="003399"/>
      </a:accent2>
      <a:accent3>
        <a:srgbClr val="438AD7"/>
      </a:accent3>
      <a:accent4>
        <a:srgbClr val="0000BF"/>
      </a:accent4>
      <a:accent5>
        <a:srgbClr val="089CA2"/>
      </a:accent5>
      <a:accent6>
        <a:srgbClr val="0B9B74"/>
      </a:accent6>
      <a:hlink>
        <a:srgbClr val="FF0000"/>
      </a:hlink>
      <a:folHlink>
        <a:srgbClr val="438AD7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03399"/>
    </a:dk2>
    <a:lt2>
      <a:srgbClr val="0033CC"/>
    </a:lt2>
    <a:accent1>
      <a:srgbClr val="0000FF"/>
    </a:accent1>
    <a:accent2>
      <a:srgbClr val="003399"/>
    </a:accent2>
    <a:accent3>
      <a:srgbClr val="438AD7"/>
    </a:accent3>
    <a:accent4>
      <a:srgbClr val="0000BF"/>
    </a:accent4>
    <a:accent5>
      <a:srgbClr val="089CA2"/>
    </a:accent5>
    <a:accent6>
      <a:srgbClr val="0B9B74"/>
    </a:accent6>
    <a:hlink>
      <a:srgbClr val="FF0000"/>
    </a:hlink>
    <a:folHlink>
      <a:srgbClr val="438AD7"/>
    </a:folHlink>
  </a:clrScheme>
</a:themeOverride>
</file>

<file path=ppt/theme/themeOverride2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03399"/>
    </a:dk2>
    <a:lt2>
      <a:srgbClr val="0033CC"/>
    </a:lt2>
    <a:accent1>
      <a:srgbClr val="0000FF"/>
    </a:accent1>
    <a:accent2>
      <a:srgbClr val="003399"/>
    </a:accent2>
    <a:accent3>
      <a:srgbClr val="438AD7"/>
    </a:accent3>
    <a:accent4>
      <a:srgbClr val="0000BF"/>
    </a:accent4>
    <a:accent5>
      <a:srgbClr val="089CA2"/>
    </a:accent5>
    <a:accent6>
      <a:srgbClr val="0B9B74"/>
    </a:accent6>
    <a:hlink>
      <a:srgbClr val="FF0000"/>
    </a:hlink>
    <a:folHlink>
      <a:srgbClr val="438AD7"/>
    </a:folHlink>
  </a:clrScheme>
</a:themeOverride>
</file>

<file path=ppt/theme/themeOverride3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03399"/>
    </a:dk2>
    <a:lt2>
      <a:srgbClr val="0033CC"/>
    </a:lt2>
    <a:accent1>
      <a:srgbClr val="0000FF"/>
    </a:accent1>
    <a:accent2>
      <a:srgbClr val="003399"/>
    </a:accent2>
    <a:accent3>
      <a:srgbClr val="438AD7"/>
    </a:accent3>
    <a:accent4>
      <a:srgbClr val="0000BF"/>
    </a:accent4>
    <a:accent5>
      <a:srgbClr val="089CA2"/>
    </a:accent5>
    <a:accent6>
      <a:srgbClr val="0B9B74"/>
    </a:accent6>
    <a:hlink>
      <a:srgbClr val="FF0000"/>
    </a:hlink>
    <a:folHlink>
      <a:srgbClr val="438AD7"/>
    </a:folHlink>
  </a:clrScheme>
</a:themeOverride>
</file>

<file path=ppt/theme/themeOverride4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003399"/>
    </a:dk2>
    <a:lt2>
      <a:srgbClr val="0033CC"/>
    </a:lt2>
    <a:accent1>
      <a:srgbClr val="0000FF"/>
    </a:accent1>
    <a:accent2>
      <a:srgbClr val="003399"/>
    </a:accent2>
    <a:accent3>
      <a:srgbClr val="438AD7"/>
    </a:accent3>
    <a:accent4>
      <a:srgbClr val="0000BF"/>
    </a:accent4>
    <a:accent5>
      <a:srgbClr val="089CA2"/>
    </a:accent5>
    <a:accent6>
      <a:srgbClr val="0B9B74"/>
    </a:accent6>
    <a:hlink>
      <a:srgbClr val="FF0000"/>
    </a:hlink>
    <a:folHlink>
      <a:srgbClr val="438AD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1062</Words>
  <Application>Microsoft Office PowerPoint</Application>
  <PresentationFormat>Произвольный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Контур</vt:lpstr>
      <vt:lpstr>Спеціальність: 281 Публічне управління та адміністрування       МАГІСТЕРСЬКА РОБОТА   НА ТЕМУ:   Оцінювання ефективності управління організацій публічної сфери         Студента Балдіна Івана Олександровича                ___________ Науковий керівник: к.е.н., доцент Бородіна О.М.  ___________</vt:lpstr>
      <vt:lpstr>Презентация PowerPoint</vt:lpstr>
      <vt:lpstr>Презентация PowerPoint</vt:lpstr>
      <vt:lpstr>ступінь ефективності державного управління ВИЗНАЧАЮТЬ за такими індикаторами:</vt:lpstr>
      <vt:lpstr>Для оцінки ефективності державного управління мають враховуватись:</vt:lpstr>
      <vt:lpstr>Якість надання адміністративних послуг належить до критеріїв ефективності функціонування органів виконавчої влади</vt:lpstr>
      <vt:lpstr>Презентация PowerPoint</vt:lpstr>
      <vt:lpstr>Презентация PowerPoint</vt:lpstr>
      <vt:lpstr>Модель збалансованої системи показників (BSC) – інструмент у сфері управління ефективністю і вимірювання результативності</vt:lpstr>
      <vt:lpstr>Презентация PowerPoint</vt:lpstr>
      <vt:lpstr>Презентация PowerPoint</vt:lpstr>
      <vt:lpstr>головним досягненням застосування BSC в урядовому секторі можна вважати встановлення зв’язку між результативністю, стратегією і організаційними завданнями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бізнес-процесами</dc:title>
  <dc:creator>Катерина Баришева</dc:creator>
  <cp:lastModifiedBy>vasya</cp:lastModifiedBy>
  <cp:revision>43</cp:revision>
  <dcterms:created xsi:type="dcterms:W3CDTF">2019-09-08T09:18:25Z</dcterms:created>
  <dcterms:modified xsi:type="dcterms:W3CDTF">2021-12-06T10:03:44Z</dcterms:modified>
</cp:coreProperties>
</file>