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5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64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4"/>
      <c:rotY val="20"/>
      <c:depthPercent val="5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7155963302752396E-2"/>
          <c:y val="0.15609756097560976"/>
          <c:w val="0.89602446483180465"/>
          <c:h val="0.597560975609756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Вартість необоротних активів</c:v>
                </c:pt>
              </c:strCache>
            </c:strRef>
          </c:tx>
          <c:spPr>
            <a:solidFill>
              <a:srgbClr val="808080"/>
            </a:solidFill>
            <a:ln w="12579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Sheet1!$B$2:$D$2</c:f>
              <c:numCache>
                <c:formatCode>General</c:formatCode>
                <c:ptCount val="3"/>
                <c:pt idx="0">
                  <c:v>24547</c:v>
                </c:pt>
                <c:pt idx="1">
                  <c:v>27384</c:v>
                </c:pt>
                <c:pt idx="2">
                  <c:v>38153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2B8-47BA-9DE2-1018F4BB9C1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Вартість оборотних активів</c:v>
                </c:pt>
              </c:strCache>
            </c:strRef>
          </c:tx>
          <c:spPr>
            <a:solidFill>
              <a:srgbClr val="333333"/>
            </a:solidFill>
            <a:ln w="12579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Sheet1!$B$3:$D$3</c:f>
              <c:numCache>
                <c:formatCode>General</c:formatCode>
                <c:ptCount val="3"/>
                <c:pt idx="0">
                  <c:v>58647</c:v>
                </c:pt>
                <c:pt idx="1">
                  <c:v>55760</c:v>
                </c:pt>
                <c:pt idx="2">
                  <c:v>50574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2B8-47BA-9DE2-1018F4BB9C1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Власний капітал</c:v>
                </c:pt>
              </c:strCache>
            </c:strRef>
          </c:tx>
          <c:spPr>
            <a:solidFill>
              <a:srgbClr val="FFFFCC"/>
            </a:solidFill>
            <a:ln w="12579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Sheet1!$B$4:$D$4</c:f>
              <c:numCache>
                <c:formatCode>General</c:formatCode>
                <c:ptCount val="3"/>
                <c:pt idx="0">
                  <c:v>73675</c:v>
                </c:pt>
                <c:pt idx="1">
                  <c:v>72727</c:v>
                </c:pt>
                <c:pt idx="2">
                  <c:v>78429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2B8-47BA-9DE2-1018F4BB9C1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Поточні зобов’язання</c:v>
                </c:pt>
              </c:strCache>
            </c:strRef>
          </c:tx>
          <c:spPr>
            <a:solidFill>
              <a:srgbClr val="9999FF"/>
            </a:solidFill>
            <a:ln w="12579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Sheet1!$B$1:$D$1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Sheet1!$B$5:$D$5</c:f>
              <c:numCache>
                <c:formatCode>General</c:formatCode>
                <c:ptCount val="3"/>
                <c:pt idx="0">
                  <c:v>9519</c:v>
                </c:pt>
                <c:pt idx="1">
                  <c:v>10417</c:v>
                </c:pt>
                <c:pt idx="2">
                  <c:v>10145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2B8-47BA-9DE2-1018F4BB9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6706176"/>
        <c:axId val="56707712"/>
        <c:axId val="0"/>
      </c:bar3DChart>
      <c:catAx>
        <c:axId val="56706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9434">
            <a:noFill/>
          </a:ln>
        </c:spPr>
        <c:txPr>
          <a:bodyPr rot="0" vert="horz"/>
          <a:lstStyle/>
          <a:p>
            <a:pPr>
              <a:defRPr lang="uk-UA" sz="118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7077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6707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4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uk-UA" sz="118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6706176"/>
        <c:crosses val="autoZero"/>
        <c:crossBetween val="between"/>
      </c:valAx>
      <c:spPr>
        <a:noFill/>
        <a:ln w="25157">
          <a:noFill/>
        </a:ln>
      </c:spPr>
    </c:plotArea>
    <c:legend>
      <c:legendPos val="b"/>
      <c:layout>
        <c:manualLayout>
          <c:xMode val="edge"/>
          <c:yMode val="edge"/>
          <c:x val="0.13455657492354722"/>
          <c:y val="0.86585365853658613"/>
          <c:w val="0.73088685015290522"/>
          <c:h val="0.12439024390243912"/>
        </c:manualLayout>
      </c:layout>
      <c:overlay val="0"/>
      <c:spPr>
        <a:solidFill>
          <a:srgbClr val="FFFFFF"/>
        </a:solidFill>
        <a:ln w="3145">
          <a:solidFill>
            <a:srgbClr val="000000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lang="uk-UA" sz="1089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8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642984014209604E-2"/>
          <c:y val="0.19571865443425079"/>
          <c:w val="0.76198934280639463"/>
          <c:h val="0.639143730886850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999FF"/>
            </a:solidFill>
            <a:ln w="25324">
              <a:noFill/>
            </a:ln>
          </c:spPr>
          <c:explosion val="21"/>
          <c:dPt>
            <c:idx val="1"/>
            <c:bubble3D val="0"/>
            <c:spPr>
              <a:solidFill>
                <a:srgbClr val="993366"/>
              </a:solidFill>
              <a:ln w="25324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E99D-483C-B79F-B27E0092A0C0}"/>
              </c:ext>
            </c:extLst>
          </c:dPt>
          <c:dPt>
            <c:idx val="2"/>
            <c:bubble3D val="0"/>
            <c:spPr>
              <a:solidFill>
                <a:srgbClr val="FFFFCC"/>
              </a:solidFill>
              <a:ln w="25324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E99D-483C-B79F-B27E0092A0C0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25324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E99D-483C-B79F-B27E0092A0C0}"/>
              </c:ext>
            </c:extLst>
          </c:dPt>
          <c:dPt>
            <c:idx val="4"/>
            <c:bubble3D val="0"/>
            <c:spPr>
              <a:solidFill>
                <a:srgbClr val="660066"/>
              </a:solidFill>
              <a:ln w="25324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E99D-483C-B79F-B27E0092A0C0}"/>
              </c:ext>
            </c:extLst>
          </c:dPt>
          <c:dPt>
            <c:idx val="5"/>
            <c:bubble3D val="0"/>
            <c:spPr>
              <a:solidFill>
                <a:srgbClr val="FF8080"/>
              </a:solidFill>
              <a:ln w="25324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E99D-483C-B79F-B27E0092A0C0}"/>
              </c:ext>
            </c:extLst>
          </c:dPt>
          <c:dLbls>
            <c:dLbl>
              <c:idx val="0"/>
              <c:layout>
                <c:manualLayout>
                  <c:x val="-0.28786337707177989"/>
                  <c:y val="-8.84329510416702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99D-483C-B79F-B27E0092A0C0}"/>
                </c:ext>
              </c:extLst>
            </c:dLbl>
            <c:dLbl>
              <c:idx val="1"/>
              <c:layout>
                <c:manualLayout>
                  <c:x val="-3.7842325970044458E-2"/>
                  <c:y val="-0.196292349924149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9D-483C-B79F-B27E0092A0C0}"/>
                </c:ext>
              </c:extLst>
            </c:dLbl>
            <c:dLbl>
              <c:idx val="2"/>
              <c:layout>
                <c:manualLayout>
                  <c:x val="2.0027192473451964E-2"/>
                  <c:y val="-0.3032698808291167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99D-483C-B79F-B27E0092A0C0}"/>
                </c:ext>
              </c:extLst>
            </c:dLbl>
            <c:dLbl>
              <c:idx val="3"/>
              <c:layout>
                <c:manualLayout>
                  <c:x val="0.10673259757496339"/>
                  <c:y val="-0.129773950274564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99D-483C-B79F-B27E0092A0C0}"/>
                </c:ext>
              </c:extLst>
            </c:dLbl>
            <c:dLbl>
              <c:idx val="4"/>
              <c:layout>
                <c:manualLayout>
                  <c:x val="0.13199624736694152"/>
                  <c:y val="-9.369055358905760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9D-483C-B79F-B27E0092A0C0}"/>
                </c:ext>
              </c:extLst>
            </c:dLbl>
            <c:dLbl>
              <c:idx val="5"/>
              <c:layout>
                <c:manualLayout>
                  <c:x val="3.7300177619893453E-2"/>
                  <c:y val="-0.3680587546969473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99D-483C-B79F-B27E0092A0C0}"/>
                </c:ext>
              </c:extLst>
            </c:dLbl>
            <c:spPr>
              <a:noFill/>
              <a:ln w="25324">
                <a:noFill/>
              </a:ln>
            </c:spPr>
            <c:txPr>
              <a:bodyPr/>
              <a:lstStyle/>
              <a:p>
                <a:pPr>
                  <a:defRPr lang="uk-UA" sz="997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Sheet1!$B$1:$G$1</c:f>
              <c:strCache>
                <c:ptCount val="6"/>
                <c:pt idx="0">
                  <c:v>НВФ "Продекологія"</c:v>
                </c:pt>
                <c:pt idx="1">
                  <c:v>НВП "Українські магнітні системи"</c:v>
                </c:pt>
                <c:pt idx="2">
                  <c:v>ТОВ "ТЕХЕНЕРГОІНВЕСТ Україна"</c:v>
                </c:pt>
                <c:pt idx="3">
                  <c:v>ТОВ "УКРПРОММАГНІТ"</c:v>
                </c:pt>
                <c:pt idx="4">
                  <c:v>АТ "Хорольський механічний завод"</c:v>
                </c:pt>
                <c:pt idx="5">
                  <c:v>Інші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0.127</c:v>
                </c:pt>
                <c:pt idx="1">
                  <c:v>0.10500000000000002</c:v>
                </c:pt>
                <c:pt idx="2">
                  <c:v>9.1000000000000025E-2</c:v>
                </c:pt>
                <c:pt idx="3">
                  <c:v>7.1999999999999995E-2</c:v>
                </c:pt>
                <c:pt idx="4">
                  <c:v>2.9000000000000001E-2</c:v>
                </c:pt>
                <c:pt idx="5">
                  <c:v>0.57600000000000029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E99D-483C-B79F-B27E0092A0C0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32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997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uk-UA" sz="1397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uk-UA"/>
              <a:t>Питома вага реалізації інноваційної продукції НВФ "Продекологія" у 2020 році</a:t>
            </a:r>
          </a:p>
        </c:rich>
      </c:tx>
      <c:layout>
        <c:manualLayout>
          <c:xMode val="edge"/>
          <c:yMode val="edge"/>
          <c:x val="0.12251655629139073"/>
          <c:y val="1.8867924528301886E-2"/>
        </c:manualLayout>
      </c:layout>
      <c:overlay val="0"/>
      <c:spPr>
        <a:noFill/>
        <a:ln w="25348">
          <a:noFill/>
        </a:ln>
      </c:spPr>
    </c:title>
    <c:autoTitleDeleted val="0"/>
    <c:view3D>
      <c:rotX val="25"/>
      <c:hPercent val="5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90066225165563"/>
          <c:y val="0.25471698113207575"/>
          <c:w val="0.69039735099337762"/>
          <c:h val="0.64150943396226412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9999FF"/>
            </a:solidFill>
            <a:ln w="25348">
              <a:noFill/>
            </a:ln>
          </c:spPr>
          <c:explosion val="25"/>
          <c:dPt>
            <c:idx val="1"/>
            <c:bubble3D val="0"/>
            <c:explosion val="28"/>
            <c:spPr>
              <a:solidFill>
                <a:srgbClr val="993366"/>
              </a:solidFill>
              <a:ln w="25348">
                <a:noFill/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E3C-4CC4-961E-BA542310F394}"/>
              </c:ext>
            </c:extLst>
          </c:dPt>
          <c:dLbls>
            <c:dLbl>
              <c:idx val="0"/>
              <c:layout>
                <c:manualLayout>
                  <c:x val="0.1028391705619065"/>
                  <c:y val="-0.11305040487719499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3C-4CC4-961E-BA542310F394}"/>
                </c:ext>
              </c:extLst>
            </c:dLbl>
            <c:dLbl>
              <c:idx val="1"/>
              <c:layout>
                <c:manualLayout>
                  <c:x val="-0.12272681597491052"/>
                  <c:y val="-5.55974453485983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3C-4CC4-961E-BA542310F394}"/>
                </c:ext>
              </c:extLst>
            </c:dLbl>
            <c:spPr>
              <a:noFill/>
              <a:ln w="25348">
                <a:noFill/>
              </a:ln>
            </c:spPr>
            <c:txPr>
              <a:bodyPr/>
              <a:lstStyle/>
              <a:p>
                <a:pPr>
                  <a:defRPr lang="uk-UA" sz="1422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Реалізація інноваційної продукції</c:v>
                </c:pt>
                <c:pt idx="1">
                  <c:v>Зазальний обсяг реалізації</c:v>
                </c:pt>
              </c:strCache>
            </c:strRef>
          </c:cat>
          <c:val>
            <c:numRef>
              <c:f>Sheet1!$B$2:$C$2</c:f>
              <c:numCache>
                <c:formatCode>0.00%</c:formatCode>
                <c:ptCount val="2"/>
                <c:pt idx="0">
                  <c:v>0.19120000000000001</c:v>
                </c:pt>
                <c:pt idx="1">
                  <c:v>0.80879999999999996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4E3C-4CC4-961E-BA542310F394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 w="2534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397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76056338028169"/>
          <c:y val="5.3984575835475578E-2"/>
          <c:w val="0.50547730829420956"/>
          <c:h val="0.83033419023136246"/>
        </c:manualLayout>
      </c:layout>
      <c:radarChart>
        <c:radarStyle val="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НВФ Продекологія</c:v>
                </c:pt>
              </c:strCache>
            </c:strRef>
          </c:tx>
          <c:spPr>
            <a:ln w="25336">
              <a:solidFill>
                <a:srgbClr val="008000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8000"/>
              </a:solidFill>
              <a:ln>
                <a:solidFill>
                  <a:srgbClr val="008000"/>
                </a:solidFill>
                <a:prstDash val="solid"/>
              </a:ln>
            </c:spPr>
          </c:marker>
          <c:cat>
            <c:strRef>
              <c:f>Sheet1!$B$1:$G$1</c:f>
              <c:strCache>
                <c:ptCount val="6"/>
                <c:pt idx="0">
                  <c:v>В1-ресурсний</c:v>
                </c:pt>
                <c:pt idx="1">
                  <c:v>В2-інвестиційний</c:v>
                </c:pt>
                <c:pt idx="2">
                  <c:v>В3-маркетинговий</c:v>
                </c:pt>
                <c:pt idx="3">
                  <c:v>В4-організаційний</c:v>
                </c:pt>
                <c:pt idx="4">
                  <c:v>В5-інноваційний</c:v>
                </c:pt>
                <c:pt idx="5">
                  <c:v>В6-виробничий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71.63</c:v>
                </c:pt>
                <c:pt idx="1">
                  <c:v>52</c:v>
                </c:pt>
                <c:pt idx="2">
                  <c:v>48.75</c:v>
                </c:pt>
                <c:pt idx="3">
                  <c:v>31.97</c:v>
                </c:pt>
                <c:pt idx="4">
                  <c:v>64.89</c:v>
                </c:pt>
                <c:pt idx="5">
                  <c:v>48.89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28-486D-B0EF-E1A86DF1CC6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ТОВ ТЕХНОЕНЕРГО-ІНВЕСТ Україна</c:v>
                </c:pt>
              </c:strCache>
            </c:strRef>
          </c:tx>
          <c:spPr>
            <a:ln w="25336">
              <a:solidFill>
                <a:srgbClr val="FF0000"/>
              </a:solidFill>
              <a:prstDash val="solid"/>
            </a:ln>
          </c:spPr>
          <c:marker>
            <c:symbol val="square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Sheet1!$B$1:$G$1</c:f>
              <c:strCache>
                <c:ptCount val="6"/>
                <c:pt idx="0">
                  <c:v>В1-ресурсний</c:v>
                </c:pt>
                <c:pt idx="1">
                  <c:v>В2-інвестиційний</c:v>
                </c:pt>
                <c:pt idx="2">
                  <c:v>В3-маркетинговий</c:v>
                </c:pt>
                <c:pt idx="3">
                  <c:v>В4-організаційний</c:v>
                </c:pt>
                <c:pt idx="4">
                  <c:v>В5-інноваційний</c:v>
                </c:pt>
                <c:pt idx="5">
                  <c:v>В6-виробничий</c:v>
                </c:pt>
              </c:strCache>
            </c:strRef>
          </c:cat>
          <c:val>
            <c:numRef>
              <c:f>Sheet1!$B$3:$G$3</c:f>
              <c:numCache>
                <c:formatCode>General</c:formatCode>
                <c:ptCount val="6"/>
                <c:pt idx="0">
                  <c:v>57</c:v>
                </c:pt>
                <c:pt idx="1">
                  <c:v>49.230000000000011</c:v>
                </c:pt>
                <c:pt idx="2">
                  <c:v>57.730000000000011</c:v>
                </c:pt>
                <c:pt idx="3">
                  <c:v>40.14</c:v>
                </c:pt>
                <c:pt idx="4">
                  <c:v>42.220000000000013</c:v>
                </c:pt>
                <c:pt idx="5">
                  <c:v>59.89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28-486D-B0EF-E1A86DF1CC6A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НВП Українські магнітні системи</c:v>
                </c:pt>
              </c:strCache>
            </c:strRef>
          </c:tx>
          <c:spPr>
            <a:ln w="25336">
              <a:solidFill>
                <a:srgbClr val="0000FF"/>
              </a:solidFill>
              <a:prstDash val="solid"/>
            </a:ln>
          </c:spPr>
          <c:marker>
            <c:symbol val="diamond"/>
            <c:size val="6"/>
            <c:spPr>
              <a:solidFill>
                <a:srgbClr val="0000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strRef>
              <c:f>Sheet1!$B$1:$G$1</c:f>
              <c:strCache>
                <c:ptCount val="6"/>
                <c:pt idx="0">
                  <c:v>В1-ресурсний</c:v>
                </c:pt>
                <c:pt idx="1">
                  <c:v>В2-інвестиційний</c:v>
                </c:pt>
                <c:pt idx="2">
                  <c:v>В3-маркетинговий</c:v>
                </c:pt>
                <c:pt idx="3">
                  <c:v>В4-організаційний</c:v>
                </c:pt>
                <c:pt idx="4">
                  <c:v>В5-інноваційний</c:v>
                </c:pt>
                <c:pt idx="5">
                  <c:v>В6-виробничий</c:v>
                </c:pt>
              </c:strCache>
            </c:strRef>
          </c:cat>
          <c:val>
            <c:numRef>
              <c:f>Sheet1!$B$4:$G$4</c:f>
              <c:numCache>
                <c:formatCode>General</c:formatCode>
                <c:ptCount val="6"/>
                <c:pt idx="0">
                  <c:v>64.53</c:v>
                </c:pt>
                <c:pt idx="1">
                  <c:v>82.13</c:v>
                </c:pt>
                <c:pt idx="2">
                  <c:v>48.879999999999995</c:v>
                </c:pt>
                <c:pt idx="3">
                  <c:v>39.660000000000011</c:v>
                </c:pt>
                <c:pt idx="4">
                  <c:v>53.89</c:v>
                </c:pt>
                <c:pt idx="5">
                  <c:v>61.9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728-486D-B0EF-E1A86DF1C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0331136"/>
        <c:axId val="60333440"/>
      </c:radarChart>
      <c:catAx>
        <c:axId val="60331136"/>
        <c:scaling>
          <c:orientation val="minMax"/>
        </c:scaling>
        <c:delete val="0"/>
        <c:axPos val="b"/>
        <c:majorGridlines>
          <c:spPr>
            <a:ln w="3167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lang="uk-UA" sz="997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0333440"/>
        <c:crosses val="autoZero"/>
        <c:auto val="0"/>
        <c:lblAlgn val="ctr"/>
        <c:lblOffset val="100"/>
        <c:noMultiLvlLbl val="0"/>
      </c:catAx>
      <c:valAx>
        <c:axId val="60333440"/>
        <c:scaling>
          <c:orientation val="minMax"/>
        </c:scaling>
        <c:delete val="0"/>
        <c:axPos val="l"/>
        <c:majorGridlines>
          <c:spPr>
            <a:ln w="3167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cross"/>
        <c:minorTickMark val="none"/>
        <c:tickLblPos val="nextTo"/>
        <c:spPr>
          <a:ln w="31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uk-UA" sz="997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0331136"/>
        <c:crosses val="autoZero"/>
        <c:crossBetween val="between"/>
        <c:majorUnit val="25"/>
      </c:valAx>
      <c:spPr>
        <a:noFill/>
        <a:ln w="12668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5899843505477382"/>
          <c:y val="0.2210796915167095"/>
          <c:w val="0.23630672926447568"/>
          <c:h val="0.53727506426735216"/>
        </c:manualLayout>
      </c:layout>
      <c:overlay val="0"/>
      <c:spPr>
        <a:noFill/>
        <a:ln w="3167">
          <a:solidFill>
            <a:srgbClr val="000000"/>
          </a:solidFill>
          <a:prstDash val="solid"/>
        </a:ln>
      </c:spPr>
      <c:txPr>
        <a:bodyPr/>
        <a:lstStyle/>
        <a:p>
          <a:pPr>
            <a:defRPr lang="uk-UA" sz="918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97" b="0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5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7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990600" y="1017588"/>
            <a:ext cx="7178675" cy="483076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990600" y="1009650"/>
            <a:ext cx="7180263" cy="4832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769938" y="701675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7854950" y="74930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88" y="5357813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3BB85D-093F-422F-BF3F-91960D8B19A5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750" y="5357813"/>
            <a:ext cx="50339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475" y="5357813"/>
            <a:ext cx="554038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957C4033-F14B-493D-A5F2-05D70B411B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B8D4A-E6C3-4DEA-BB3C-FEAFB8E95122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1FA09-C9B2-4F50-A6B7-06AB53A7A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492AB-8C81-4C72-8893-38F1422C3AAF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EF13C-EAC6-4CEA-8DC0-E7BF7CF944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ABD3F-122A-4885-8D8F-01A542F53892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788CF-F7F8-4EFA-83B8-61A0BFEAE4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52AC3-9784-4940-9127-40FD50E77A2D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956FC-DEFE-43C7-9927-5BE9F6C1E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70EA5-E83A-451E-BD2A-B67FFD7F6E80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A0411-64DA-485B-AB63-88E32927F9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18655-7D96-4C91-A44B-B85E339245E3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4922A-0E8D-4151-A38B-689EF40FDF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F3EE2-D54B-4406-BF4F-E6D438013C5F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626D4-445A-4695-80B3-5070104E9A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A33F9-7B4C-4E6F-8B48-36DA56E395BF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CFF81-A172-4C2F-B67D-EA71F2F01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5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6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2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3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2561A-16CD-4D4C-8E67-EA94F070FC0C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E4DAC-0956-4AF0-8652-01E291244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2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2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29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C0D1-E39D-42C2-84CD-6FA664A7F926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9AEE6-7EF6-4253-9418-33972F8C6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66CBFFF9-31E4-4EB6-986B-8587D934B106}" type="datetimeFigureOut">
              <a:rPr lang="ru-RU"/>
              <a:pPr>
                <a:defRPr/>
              </a:pPr>
              <a:t>01.12.2021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/>
                </a:solidFill>
                <a:latin typeface="Rage Italic" pitchFamily="66" charset="0"/>
                <a:cs typeface="+mn-cs"/>
              </a:defRPr>
            </a:lvl1pPr>
          </a:lstStyle>
          <a:p>
            <a:pPr>
              <a:defRPr/>
            </a:pPr>
            <a:fld id="{1318557D-7918-4FB2-ACD7-B57A4735F4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85" r:id="rId8"/>
    <p:sldLayoutId id="2147483686" r:id="rId9"/>
    <p:sldLayoutId id="2147483677" r:id="rId10"/>
    <p:sldLayoutId id="214748367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Brush Script MT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рямоугольник 1"/>
          <p:cNvSpPr>
            <a:spLocks noChangeArrowheads="1"/>
          </p:cNvSpPr>
          <p:nvPr/>
        </p:nvSpPr>
        <p:spPr bwMode="auto">
          <a:xfrm>
            <a:off x="971550" y="476250"/>
            <a:ext cx="7561263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b="1" dirty="0"/>
          </a:p>
          <a:p>
            <a:pPr algn="ctr"/>
            <a:endParaRPr lang="ru-RU" b="1" dirty="0"/>
          </a:p>
          <a:p>
            <a:pPr algn="ctr"/>
            <a:r>
              <a:rPr lang="uk-UA" b="1" dirty="0" smtClean="0"/>
              <a:t>«ВИЩИЙ НАВЧАЛЬНИЙ ЗАКЛАД»</a:t>
            </a:r>
            <a:endParaRPr lang="en-US" b="1" dirty="0" smtClean="0"/>
          </a:p>
          <a:p>
            <a:pPr algn="ctr"/>
            <a:r>
              <a:rPr lang="ru-RU" b="1" dirty="0" smtClean="0"/>
              <a:t>КИЇВСЬКИЙ </a:t>
            </a:r>
            <a:r>
              <a:rPr lang="ru-RU" b="1" dirty="0"/>
              <a:t>УНІВЕРСИТЕТ РИНКОВИХ ВІДНОСИН</a:t>
            </a:r>
          </a:p>
          <a:p>
            <a:pPr algn="ctr"/>
            <a:endParaRPr lang="ru-RU" b="1" dirty="0"/>
          </a:p>
          <a:p>
            <a:pPr algn="ctr"/>
            <a:endParaRPr lang="ru-RU" b="1" dirty="0"/>
          </a:p>
          <a:p>
            <a:pPr algn="ctr"/>
            <a:r>
              <a:rPr lang="ru-RU" b="1" dirty="0" smtClean="0"/>
              <a:t>МАГІСТЕРСЬКА </a:t>
            </a:r>
            <a:r>
              <a:rPr lang="ru-RU" b="1" dirty="0"/>
              <a:t>РОБОТА</a:t>
            </a:r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dirty="0"/>
              <a:t>НА ТЕМУ</a:t>
            </a:r>
          </a:p>
          <a:p>
            <a:pPr algn="ctr"/>
            <a:r>
              <a:rPr lang="ru-RU" dirty="0" smtClean="0"/>
              <a:t>«</a:t>
            </a:r>
            <a:r>
              <a:rPr lang="uk-UA" b="1" dirty="0"/>
              <a:t>Управління конкурентоспроможністю підприємства</a:t>
            </a:r>
            <a:endParaRPr lang="ru-RU" dirty="0"/>
          </a:p>
          <a:p>
            <a:pPr algn="ctr"/>
            <a:r>
              <a:rPr lang="uk-UA" b="1" dirty="0"/>
              <a:t>(на прикладі ПМП НВФ «</a:t>
            </a:r>
            <a:r>
              <a:rPr lang="uk-UA" b="1" dirty="0" err="1"/>
              <a:t>Продекологія</a:t>
            </a:r>
            <a:r>
              <a:rPr lang="uk-UA" b="1" dirty="0"/>
              <a:t>»)</a:t>
            </a:r>
            <a:r>
              <a:rPr lang="ru-RU" dirty="0"/>
              <a:t> </a:t>
            </a:r>
          </a:p>
          <a:p>
            <a:pPr algn="ctr"/>
            <a:endParaRPr lang="uk-UA" altLang="ru-RU" sz="1400" b="1" dirty="0" smtClean="0"/>
          </a:p>
          <a:p>
            <a:pPr algn="ctr"/>
            <a:r>
              <a:rPr lang="uk-UA" altLang="ru-RU" sz="1400" b="1" dirty="0" smtClean="0"/>
              <a:t>Спеціальність  </a:t>
            </a:r>
            <a:r>
              <a:rPr lang="uk-UA" altLang="ru-RU" sz="1400" u="sng" dirty="0"/>
              <a:t>073  Менеджмент</a:t>
            </a:r>
            <a:endParaRPr lang="uk-UA" altLang="ru-RU" sz="1400" dirty="0"/>
          </a:p>
          <a:p>
            <a:endParaRPr lang="ru-RU" dirty="0"/>
          </a:p>
          <a:p>
            <a:endParaRPr lang="ru-RU" dirty="0"/>
          </a:p>
          <a:p>
            <a:r>
              <a:rPr lang="ru-RU" sz="1400" dirty="0"/>
              <a:t>Студент:   </a:t>
            </a:r>
            <a:r>
              <a:rPr lang="uk-UA" sz="1400" b="1" dirty="0" smtClean="0"/>
              <a:t>Бородін Богдан Михайлович</a:t>
            </a:r>
            <a:r>
              <a:rPr lang="ru-RU" sz="1400" b="1" dirty="0" smtClean="0"/>
              <a:t>      </a:t>
            </a:r>
            <a:r>
              <a:rPr lang="uk-UA" sz="1400" b="1" dirty="0" smtClean="0"/>
              <a:t>        </a:t>
            </a:r>
            <a:r>
              <a:rPr lang="ru-RU" sz="1400" b="1" dirty="0" smtClean="0"/>
              <a:t>         </a:t>
            </a:r>
            <a:endParaRPr lang="ru-RU" sz="1400" b="1" dirty="0"/>
          </a:p>
          <a:p>
            <a:r>
              <a:rPr lang="ru-RU" sz="1400" dirty="0" err="1"/>
              <a:t>Науковий</a:t>
            </a:r>
            <a:r>
              <a:rPr lang="ru-RU" sz="1400" dirty="0"/>
              <a:t> </a:t>
            </a:r>
            <a:r>
              <a:rPr lang="ru-RU" sz="1400" dirty="0" err="1"/>
              <a:t>керівник</a:t>
            </a:r>
            <a:r>
              <a:rPr lang="ru-RU" sz="1400" dirty="0"/>
              <a:t>:  </a:t>
            </a:r>
            <a:r>
              <a:rPr lang="ru-RU" sz="1400" b="1" dirty="0" err="1"/>
              <a:t>к.е.н</a:t>
            </a:r>
            <a:r>
              <a:rPr lang="ru-RU" sz="1400" b="1" dirty="0"/>
              <a:t>., доцент </a:t>
            </a:r>
            <a:r>
              <a:rPr lang="ru-RU" sz="1400" b="1" dirty="0" err="1" smtClean="0"/>
              <a:t>Плотнікова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Лідія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Іванівна</a:t>
            </a:r>
            <a:r>
              <a:rPr lang="ru-RU" dirty="0"/>
              <a:t> </a:t>
            </a:r>
          </a:p>
          <a:p>
            <a:r>
              <a:rPr lang="ru-RU" dirty="0"/>
              <a:t> </a:t>
            </a:r>
          </a:p>
          <a:p>
            <a:pPr algn="ctr"/>
            <a:r>
              <a:rPr lang="ru-RU" sz="1400" dirty="0"/>
              <a:t> </a:t>
            </a:r>
            <a:r>
              <a:rPr lang="ru-RU" sz="1400" dirty="0" err="1"/>
              <a:t>Київ</a:t>
            </a:r>
            <a:r>
              <a:rPr lang="ru-RU" sz="1400" dirty="0"/>
              <a:t> - </a:t>
            </a:r>
            <a:r>
              <a:rPr lang="ru-RU" sz="1400" dirty="0" smtClean="0"/>
              <a:t>2021 </a:t>
            </a:r>
            <a:r>
              <a:rPr lang="ru-RU" sz="1400" dirty="0"/>
              <a:t>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9817" y="548680"/>
            <a:ext cx="6964363" cy="379189"/>
          </a:xfrm>
        </p:spPr>
        <p:txBody>
          <a:bodyPr/>
          <a:lstStyle/>
          <a:p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Групи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конкурентних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переваг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ле 49"/>
          <p:cNvSpPr txBox="1">
            <a:spLocks/>
          </p:cNvSpPr>
          <p:nvPr/>
        </p:nvSpPr>
        <p:spPr>
          <a:xfrm>
            <a:off x="1508442" y="1189990"/>
            <a:ext cx="6127115" cy="3683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 dirty="0">
                <a:effectLst/>
                <a:latin typeface="Times New Roman"/>
                <a:ea typeface="Times New Roman"/>
                <a:cs typeface="Times New Roman"/>
              </a:rPr>
              <a:t>ГРУПИ   КОНКУРЕНТНИХ  ПЕРЕВАГ</a:t>
            </a:r>
            <a:endParaRPr lang="ru-RU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5" name="Поле 51"/>
          <p:cNvSpPr txBox="1">
            <a:spLocks/>
          </p:cNvSpPr>
          <p:nvPr/>
        </p:nvSpPr>
        <p:spPr>
          <a:xfrm>
            <a:off x="1839912" y="1688465"/>
            <a:ext cx="3645535" cy="36766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>
                <a:effectLst/>
                <a:latin typeface="Times New Roman"/>
                <a:ea typeface="Times New Roman"/>
                <a:cs typeface="Times New Roman"/>
              </a:rPr>
              <a:t>Переваги нижчого порядку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6" name="Поле 87"/>
          <p:cNvSpPr txBox="1">
            <a:spLocks/>
          </p:cNvSpPr>
          <p:nvPr/>
        </p:nvSpPr>
        <p:spPr>
          <a:xfrm>
            <a:off x="1837372" y="3644265"/>
            <a:ext cx="3645535" cy="367665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b="1">
                <a:effectLst/>
                <a:latin typeface="Times New Roman"/>
                <a:ea typeface="Times New Roman"/>
                <a:cs typeface="Times New Roman"/>
              </a:rPr>
              <a:t>Переваги вищого порядку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7" name="Поле 55"/>
          <p:cNvSpPr txBox="1">
            <a:spLocks/>
          </p:cNvSpPr>
          <p:nvPr/>
        </p:nvSpPr>
        <p:spPr>
          <a:xfrm>
            <a:off x="2149792" y="2116455"/>
            <a:ext cx="5485765" cy="137731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Базуються на вартості або доступності факторів виробництва, ресурсному забезпеченні. Конкурентні переваги цього класу, як правило, не є наслідком цілеспрямованої діяльності підприємства. За певних умов вони можуть бути легко відтворені конкурентами з відносно невеликими витратами у стислий термін і не гарантують стабільного стану на ринку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8" name="Поле 121"/>
          <p:cNvSpPr txBox="1">
            <a:spLocks/>
          </p:cNvSpPr>
          <p:nvPr/>
        </p:nvSpPr>
        <p:spPr>
          <a:xfrm>
            <a:off x="2149157" y="4088765"/>
            <a:ext cx="5485765" cy="1579245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bg1">
                <a:lumMod val="75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Є  наслідком цілеспрямованої діяльності підприємства і, як правило, пов’язані зі значними витратами, не можуть бути відтворені за короткий термін. Значення переваг вищого порядку полягає в тому, що вони не тільки дають змогу підвищити рівень конкурентоспроможності підприємства, а й забезпечують можливість збереження на тривалий період часу досягнутих конкурентних позицій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cxnSp>
        <p:nvCxnSpPr>
          <p:cNvPr id="9" name="Прямая соединительная линия 8"/>
          <p:cNvCxnSpPr>
            <a:cxnSpLocks/>
          </p:cNvCxnSpPr>
          <p:nvPr/>
        </p:nvCxnSpPr>
        <p:spPr>
          <a:xfrm flipH="1">
            <a:off x="1642427" y="1557655"/>
            <a:ext cx="22225" cy="22631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cxnSpLocks/>
          </p:cNvCxnSpPr>
          <p:nvPr/>
        </p:nvCxnSpPr>
        <p:spPr>
          <a:xfrm>
            <a:off x="1664652" y="1845945"/>
            <a:ext cx="16827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>
            <a:off x="5484177" y="1845945"/>
            <a:ext cx="46101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cxnSpLocks/>
          </p:cNvCxnSpPr>
          <p:nvPr/>
        </p:nvCxnSpPr>
        <p:spPr>
          <a:xfrm>
            <a:off x="5938837" y="1846580"/>
            <a:ext cx="0" cy="2692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cxnSpLocks/>
          </p:cNvCxnSpPr>
          <p:nvPr/>
        </p:nvCxnSpPr>
        <p:spPr>
          <a:xfrm>
            <a:off x="5484177" y="3827780"/>
            <a:ext cx="460375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cxnSpLocks/>
          </p:cNvCxnSpPr>
          <p:nvPr/>
        </p:nvCxnSpPr>
        <p:spPr>
          <a:xfrm>
            <a:off x="5933757" y="3815080"/>
            <a:ext cx="0" cy="26924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307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1124744"/>
            <a:ext cx="67687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Приватне</a:t>
            </a:r>
            <a:r>
              <a:rPr lang="ru-RU" dirty="0"/>
              <a:t> </a:t>
            </a:r>
            <a:r>
              <a:rPr lang="ru-RU" dirty="0" err="1"/>
              <a:t>мале</a:t>
            </a:r>
            <a:r>
              <a:rPr lang="ru-RU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 – </a:t>
            </a:r>
            <a:r>
              <a:rPr lang="ru-RU" dirty="0" err="1"/>
              <a:t>науково-виробнича</a:t>
            </a:r>
            <a:r>
              <a:rPr lang="ru-RU" dirty="0"/>
              <a:t> </a:t>
            </a:r>
            <a:r>
              <a:rPr lang="ru-RU" dirty="0" err="1"/>
              <a:t>фірма</a:t>
            </a:r>
            <a:r>
              <a:rPr lang="ru-RU" dirty="0"/>
              <a:t> «</a:t>
            </a:r>
            <a:r>
              <a:rPr lang="ru-RU" dirty="0" err="1"/>
              <a:t>Продекологія</a:t>
            </a:r>
            <a:r>
              <a:rPr lang="ru-RU" dirty="0"/>
              <a:t>» є </a:t>
            </a:r>
            <a:r>
              <a:rPr lang="ru-RU" dirty="0" err="1"/>
              <a:t>юридичною</a:t>
            </a:r>
            <a:r>
              <a:rPr lang="ru-RU" dirty="0"/>
              <a:t> особою, </a:t>
            </a:r>
            <a:r>
              <a:rPr lang="ru-RU" dirty="0" smtClean="0"/>
              <a:t>створена в </a:t>
            </a:r>
            <a:r>
              <a:rPr lang="ru-RU" dirty="0" err="1"/>
              <a:t>липні</a:t>
            </a:r>
            <a:r>
              <a:rPr lang="ru-RU" dirty="0"/>
              <a:t> 1993 року. </a:t>
            </a:r>
            <a:endParaRPr lang="ru-RU" dirty="0" smtClean="0"/>
          </a:p>
          <a:p>
            <a:r>
              <a:rPr lang="ru-RU" dirty="0" smtClean="0"/>
              <a:t>За </a:t>
            </a:r>
            <a:r>
              <a:rPr lang="ru-RU" dirty="0"/>
              <a:t>час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існування</a:t>
            </a:r>
            <a:r>
              <a:rPr lang="ru-RU" dirty="0"/>
              <a:t>, </a:t>
            </a:r>
            <a:r>
              <a:rPr lang="ru-RU" dirty="0" err="1"/>
              <a:t>фірма</a:t>
            </a:r>
            <a:r>
              <a:rPr lang="ru-RU" dirty="0"/>
              <a:t> стала </a:t>
            </a:r>
            <a:r>
              <a:rPr lang="ru-RU" dirty="0" err="1"/>
              <a:t>лідером</a:t>
            </a:r>
            <a:r>
              <a:rPr lang="ru-RU" dirty="0"/>
              <a:t> </a:t>
            </a:r>
            <a:r>
              <a:rPr lang="uk-UA" dirty="0"/>
              <a:t>на вітчизняному ринку та ринку країн Східної Європи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проектування</a:t>
            </a:r>
            <a:r>
              <a:rPr lang="ru-RU" dirty="0"/>
              <a:t> та </a:t>
            </a:r>
            <a:r>
              <a:rPr lang="ru-RU" dirty="0" err="1"/>
              <a:t>виготовлення</a:t>
            </a:r>
            <a:r>
              <a:rPr lang="ru-RU" dirty="0"/>
              <a:t> </a:t>
            </a:r>
            <a:r>
              <a:rPr lang="ru-RU" dirty="0" err="1"/>
              <a:t>магнітних</a:t>
            </a:r>
            <a:r>
              <a:rPr lang="ru-RU" dirty="0"/>
              <a:t> </a:t>
            </a:r>
            <a:r>
              <a:rPr lang="ru-RU" dirty="0" err="1"/>
              <a:t>сепараторів</a:t>
            </a:r>
            <a:r>
              <a:rPr lang="ru-RU" dirty="0"/>
              <a:t> і </a:t>
            </a:r>
            <a:r>
              <a:rPr lang="ru-RU" dirty="0" err="1"/>
              <a:t>металодетекторів</a:t>
            </a:r>
            <a:r>
              <a:rPr lang="ru-RU" dirty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На </a:t>
            </a:r>
            <a:r>
              <a:rPr lang="ru-RU" dirty="0" err="1"/>
              <a:t>сьогодні</a:t>
            </a:r>
            <a:r>
              <a:rPr lang="ru-RU" dirty="0"/>
              <a:t> </a:t>
            </a:r>
            <a:r>
              <a:rPr lang="ru-RU" dirty="0" err="1"/>
              <a:t>фірма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значний</a:t>
            </a:r>
            <a:r>
              <a:rPr lang="ru-RU" dirty="0"/>
              <a:t> </a:t>
            </a:r>
            <a:r>
              <a:rPr lang="ru-RU" dirty="0" err="1"/>
              <a:t>позитивний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у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електростатичних</a:t>
            </a:r>
            <a:r>
              <a:rPr lang="ru-RU" dirty="0"/>
              <a:t> </a:t>
            </a:r>
            <a:r>
              <a:rPr lang="ru-RU" dirty="0" err="1"/>
              <a:t>сепараторів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визнані</a:t>
            </a:r>
            <a:r>
              <a:rPr lang="ru-RU" dirty="0"/>
              <a:t> </a:t>
            </a:r>
            <a:r>
              <a:rPr lang="ru-RU" dirty="0" err="1"/>
              <a:t>провідними</a:t>
            </a:r>
            <a:r>
              <a:rPr lang="ru-RU" dirty="0"/>
              <a:t> </a:t>
            </a:r>
            <a:r>
              <a:rPr lang="ru-RU" dirty="0" err="1"/>
              <a:t>товаровиробниками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Обладнання</a:t>
            </a:r>
            <a:r>
              <a:rPr lang="ru-RU" dirty="0" smtClean="0"/>
              <a:t> </a:t>
            </a:r>
            <a:r>
              <a:rPr lang="ru-RU" dirty="0" err="1"/>
              <a:t>фірми</a:t>
            </a:r>
            <a:r>
              <a:rPr lang="ru-RU" dirty="0"/>
              <a:t> </a:t>
            </a:r>
            <a:r>
              <a:rPr lang="ru-RU" dirty="0" err="1"/>
              <a:t>відповідає</a:t>
            </a:r>
            <a:r>
              <a:rPr lang="ru-RU" dirty="0"/>
              <a:t> </a:t>
            </a:r>
            <a:r>
              <a:rPr lang="ru-RU" dirty="0" err="1"/>
              <a:t>діючим</a:t>
            </a:r>
            <a:r>
              <a:rPr lang="ru-RU" dirty="0"/>
              <a:t> в </a:t>
            </a:r>
            <a:r>
              <a:rPr lang="ru-RU" dirty="0" err="1"/>
              <a:t>Україні</a:t>
            </a:r>
            <a:r>
              <a:rPr lang="ru-RU" dirty="0"/>
              <a:t> </a:t>
            </a:r>
            <a:r>
              <a:rPr lang="ru-RU" dirty="0" err="1"/>
              <a:t>технічним</a:t>
            </a:r>
            <a:r>
              <a:rPr lang="ru-RU" dirty="0"/>
              <a:t> регламентам і Директивам </a:t>
            </a:r>
            <a:r>
              <a:rPr lang="ru-RU" dirty="0" err="1"/>
              <a:t>Європейського</a:t>
            </a:r>
            <a:r>
              <a:rPr lang="ru-RU" dirty="0"/>
              <a:t> Союзу 2006/42/ЕС, 2006/95/ЕС та 2004/108/ЕС.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342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379189"/>
          </a:xfrm>
        </p:spPr>
        <p:txBody>
          <a:bodyPr/>
          <a:lstStyle/>
          <a:p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Динамічний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балансу НВФ «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Продекологія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b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2018-2020 рр.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 noChangeAspect="1"/>
          </p:cNvGraphicFramePr>
          <p:nvPr/>
        </p:nvGraphicFramePr>
        <p:xfrm>
          <a:off x="1409700" y="1447800"/>
          <a:ext cx="63246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9940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451197"/>
          </a:xfrm>
        </p:spPr>
        <p:txBody>
          <a:bodyPr/>
          <a:lstStyle/>
          <a:p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Аналіз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прибутку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збитку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ПМП «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Продекологія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тис.грн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562325"/>
              </p:ext>
            </p:extLst>
          </p:nvPr>
        </p:nvGraphicFramePr>
        <p:xfrm>
          <a:off x="1475656" y="1556793"/>
          <a:ext cx="6480720" cy="4238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890"/>
                <a:gridCol w="3811684"/>
                <a:gridCol w="738922"/>
                <a:gridCol w="739612"/>
                <a:gridCol w="739612"/>
              </a:tblGrid>
              <a:tr h="2459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Показники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Роки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5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</a:t>
                      </a: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201</a:t>
                      </a: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3290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Чистий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дохід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від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реалізації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76 215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71 730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84 788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401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Собівартість реалізованої  продукції, робіт, послуг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43 231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39 718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51 603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3170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Валовий прибуток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32 984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32 012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33 185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292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Комерційні витрати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2890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Прибуток (збиток) від реалізації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21 183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9 957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8 410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2859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Операційні доходи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4 338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4 253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2 193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304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Операційні витрати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2 018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5 737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6 362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286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Позареалізаційні доходи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291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Позареалізаційні витрати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295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Витрати на збут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7 763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10 849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10 009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295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Балансовий прибуток (збиток)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18 386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6 966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6 878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  <a:tr h="2848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Чистий прибуток (збиток) 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18 386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6 966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6 878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3472" marR="1347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5455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451197"/>
          </a:xfrm>
        </p:spPr>
        <p:txBody>
          <a:bodyPr/>
          <a:lstStyle/>
          <a:p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Перелік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основних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факторів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конкурентоспроможності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машинобудування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82181"/>
              </p:ext>
            </p:extLst>
          </p:nvPr>
        </p:nvGraphicFramePr>
        <p:xfrm>
          <a:off x="1561624" y="1628802"/>
          <a:ext cx="6000115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505"/>
                <a:gridCol w="2537460"/>
                <a:gridCol w="573405"/>
                <a:gridCol w="2404745"/>
              </a:tblGrid>
              <a:tr h="734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Фактори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конкурентоспроможності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Фактори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конкурентоспроможності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Асортимент продукції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Гарантії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на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продукцію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343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Відомість торгової марки підприємства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Стимулювання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збуту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Імідж підприємства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Частка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ринку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Цінова політика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Кваліфікація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персоналу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Збутова політика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Фінансові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ресурси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Якість продукції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Матеріально-технічна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база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084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Рекламна діяльність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Інноваційна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effectLst/>
                        </a:rPr>
                        <a:t>діяльність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9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Робота з клієнтами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021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Частка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ринку  НВФ «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Продекологія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та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основних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конкурентів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станом на 20</a:t>
            </a:r>
            <a:r>
              <a:rPr lang="uk-UA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рік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551695"/>
              </p:ext>
            </p:extLst>
          </p:nvPr>
        </p:nvGraphicFramePr>
        <p:xfrm>
          <a:off x="1835696" y="2204864"/>
          <a:ext cx="54483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97153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Питома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вага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реалізації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інноваційної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продукції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НВФ «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Продекологія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у 20</a:t>
            </a:r>
            <a:r>
              <a:rPr lang="uk-UA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році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354589"/>
              </p:ext>
            </p:extLst>
          </p:nvPr>
        </p:nvGraphicFramePr>
        <p:xfrm>
          <a:off x="1763688" y="2132856"/>
          <a:ext cx="5499735" cy="3230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9035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667221"/>
          </a:xfrm>
        </p:spPr>
        <p:txBody>
          <a:bodyPr/>
          <a:lstStyle/>
          <a:p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Багатокутник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конкурентоспроможності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підприємств-виробників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магнітних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сепараторів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ринку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України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842091"/>
              </p:ext>
            </p:extLst>
          </p:nvPr>
        </p:nvGraphicFramePr>
        <p:xfrm>
          <a:off x="1187624" y="1700808"/>
          <a:ext cx="6191250" cy="379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1086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523205"/>
          </a:xfrm>
        </p:spPr>
        <p:txBody>
          <a:bodyPr/>
          <a:lstStyle/>
          <a:p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слабких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сильних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сторін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НВФ «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Продекологія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та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зовнішніх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можливостей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загроз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846172"/>
              </p:ext>
            </p:extLst>
          </p:nvPr>
        </p:nvGraphicFramePr>
        <p:xfrm>
          <a:off x="1403647" y="1556793"/>
          <a:ext cx="6408712" cy="4499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04356"/>
                <a:gridCol w="3204356"/>
              </a:tblGrid>
              <a:tr h="223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Сильні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сторони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2" marR="23082" marT="23082" marB="2308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Слабкі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сторони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2" marR="23082" marT="23082" marB="23082"/>
                </a:tc>
              </a:tr>
              <a:tr h="1651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Збільшення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кількості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працівників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Багаторічний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досвід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роботи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на ринку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Стабільний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ріст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обсягів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виробництва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Потужна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матеріальна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та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конструкторська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бази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Постійна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клієнтська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база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Впровадження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інновацій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Висококваліфіковані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кадри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2" marR="23082" marT="23082" marB="2308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1. Не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достатньо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сильна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маркетингова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політика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Високий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рівень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зношеності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основних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фондів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Висока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собівартість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продукції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Висока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плинність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кадрів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Високі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адміністративні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витрати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2" marR="23082" marT="23082" marB="23082"/>
                </a:tc>
              </a:tr>
              <a:tr h="2235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Можливості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2" marR="23082" marT="23082" marB="2308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tx1"/>
                          </a:solidFill>
                          <a:effectLst/>
                        </a:rPr>
                        <a:t>Загрози</a:t>
                      </a:r>
                      <a:endParaRPr lang="ru-RU" sz="12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2" marR="23082" marT="23082" marB="23082"/>
                </a:tc>
              </a:tr>
              <a:tr h="2270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Скорочення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термінів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виробництва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продукції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Вдосконалення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системи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автоматизації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проектування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та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виробництва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Розробка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власних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антикризових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засобів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Покращення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зв’язків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України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із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країнами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ЄС та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розширення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ринків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експорту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Можливість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залучення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агентів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для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просування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продукції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на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нові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регіональні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 ринки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2" marR="23082" marT="23082" marB="23082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Нестабільна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економічна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ситуація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в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світі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та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країні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Нестабільність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вітчизняної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валюти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Поява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сильних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іноземних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конкурентів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Зменшення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пакету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замовлень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на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наступний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рік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Здорожчання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ресурсів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виробництва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082" marR="23082" marT="23082" marB="2308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9117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523205"/>
          </a:xfrm>
        </p:spPr>
        <p:txBody>
          <a:bodyPr/>
          <a:lstStyle/>
          <a:p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Стислий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перелік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робіт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необхідні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обсяги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фінансування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створенні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інноваційного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продукту/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інноваційної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продукції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829318"/>
              </p:ext>
            </p:extLst>
          </p:nvPr>
        </p:nvGraphicFramePr>
        <p:xfrm>
          <a:off x="1721644" y="1772817"/>
          <a:ext cx="5680075" cy="3402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965"/>
                <a:gridCol w="2844165"/>
                <a:gridCol w="2226945"/>
              </a:tblGrid>
              <a:tr h="1582480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Найменуванні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робіт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Необхідні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обсяги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dirty="0" err="1">
                          <a:solidFill>
                            <a:schemeClr val="tx1"/>
                          </a:solidFill>
                          <a:effectLst/>
                        </a:rPr>
                        <a:t>фінансування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</a:rPr>
                        <a:t>, тис. грн.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967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Розробка ТД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967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Ескізний проект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967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Технічний</a:t>
                      </a:r>
                      <a:r>
                        <a:rPr lang="ru-RU" sz="1400" dirty="0">
                          <a:effectLst/>
                        </a:rPr>
                        <a:t> проект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20596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Виготовлення дослідного зразка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3493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9967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Разом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3625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9243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3"/>
          <p:cNvSpPr>
            <a:spLocks noChangeArrowheads="1"/>
          </p:cNvSpPr>
          <p:nvPr/>
        </p:nvSpPr>
        <p:spPr bwMode="auto">
          <a:xfrm>
            <a:off x="769938" y="836613"/>
            <a:ext cx="756126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dirty="0" smtClean="0"/>
              <a:t>Мета </a:t>
            </a:r>
            <a:r>
              <a:rPr lang="ru-RU" b="1" i="1" dirty="0" err="1" smtClean="0"/>
              <a:t>роботи</a:t>
            </a:r>
            <a:r>
              <a:rPr lang="ru-RU" dirty="0" smtClean="0"/>
              <a:t> - </a:t>
            </a:r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/>
              <a:t>конкурентоспроможності</a:t>
            </a:r>
            <a:r>
              <a:rPr lang="ru-RU" dirty="0"/>
              <a:t> ПМП НВФ «</a:t>
            </a:r>
            <a:r>
              <a:rPr lang="ru-RU" dirty="0" err="1"/>
              <a:t>Продекологія</a:t>
            </a:r>
            <a:r>
              <a:rPr lang="ru-RU" dirty="0"/>
              <a:t>» та </a:t>
            </a:r>
            <a:r>
              <a:rPr lang="ru-RU" dirty="0" err="1"/>
              <a:t>розробка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 по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удосконаленню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i="1" dirty="0" smtClean="0"/>
              <a:t> </a:t>
            </a:r>
            <a:r>
              <a:rPr lang="ru-RU" b="1" i="1" dirty="0" err="1"/>
              <a:t>Об’єктом</a:t>
            </a:r>
            <a:r>
              <a:rPr lang="ru-RU" b="1" i="1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є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конкурентоспроможності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b="1" i="1" dirty="0" smtClean="0"/>
              <a:t>Предметом</a:t>
            </a:r>
            <a:r>
              <a:rPr lang="ru-RU" dirty="0" smtClean="0"/>
              <a:t> </a:t>
            </a:r>
            <a:r>
              <a:rPr lang="ru-RU" dirty="0" err="1"/>
              <a:t>дослідження</a:t>
            </a:r>
            <a:r>
              <a:rPr lang="ru-RU" dirty="0"/>
              <a:t> є теоретико-</a:t>
            </a:r>
            <a:r>
              <a:rPr lang="ru-RU" dirty="0" err="1"/>
              <a:t>методологічні</a:t>
            </a:r>
            <a:r>
              <a:rPr lang="ru-RU" dirty="0"/>
              <a:t> засади та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оцінювання</a:t>
            </a:r>
            <a:r>
              <a:rPr lang="ru-RU" dirty="0"/>
              <a:t> </a:t>
            </a:r>
            <a:r>
              <a:rPr lang="ru-RU" dirty="0" err="1"/>
              <a:t>конкурентоспроможності</a:t>
            </a:r>
            <a:r>
              <a:rPr lang="ru-RU" dirty="0"/>
              <a:t> </a:t>
            </a:r>
            <a:r>
              <a:rPr lang="ru-RU" dirty="0" err="1"/>
              <a:t>машинобудівного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379189"/>
          </a:xfrm>
        </p:spPr>
        <p:txBody>
          <a:bodyPr/>
          <a:lstStyle/>
          <a:p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фінансові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показники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НВФ «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Продекологія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запровадження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пропонованого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заходу</a:t>
            </a:r>
            <a:endParaRPr lang="ru-RU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727509"/>
              </p:ext>
            </p:extLst>
          </p:nvPr>
        </p:nvGraphicFramePr>
        <p:xfrm>
          <a:off x="1259632" y="1484783"/>
          <a:ext cx="6768752" cy="4688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3052671"/>
                <a:gridCol w="810043"/>
                <a:gridCol w="1013386"/>
                <a:gridCol w="754225"/>
                <a:gridCol w="706379"/>
              </a:tblGrid>
              <a:tr h="31232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№ п/п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Показники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 gridSpan="2">
                  <a:txBody>
                    <a:bodyPr/>
                    <a:lstStyle/>
                    <a:p>
                      <a:pPr indent="-84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Відхилення</a:t>
                      </a:r>
                      <a:endParaRPr lang="ru-RU" sz="7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21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84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Абс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тис.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грн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indent="-844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Відн.%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</a:tr>
              <a:tr h="344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Обсяг випуску продукції, тис.грн.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120 007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126 277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6 270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1,05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</a:tr>
              <a:tr h="344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Чистий дохід від реалізації продукції, тис.грн.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84 788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91 058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6 270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1,07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</a:tr>
              <a:tr h="344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Собівартість реалізованої продукції, тис. грн.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51 603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57 645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6 042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1,11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</a:tr>
              <a:tr h="344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Валовий прибуток (збиток), тис. грн.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33 185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33 413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228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1,01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</a:tr>
              <a:tr h="344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Чистий прибуток (збиток), тис. грн.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6 878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7 065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187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1,03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</a:tr>
              <a:tr h="344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Середньорічна вартість основних засобів, тис. грн.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23 710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23 872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162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1,01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Середньоспискова чисельність працівників, осіб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143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1,02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</a:tr>
              <a:tr h="305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Фонд оплати праці, тис. грн.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25 513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25  554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</a:tr>
              <a:tr h="5221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Продуктивність праці на одного працівника, тис.грн/особа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605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637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1,05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</a:tr>
              <a:tr h="187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Рентабельність, %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39,1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39,1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36,7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0,94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494" marR="4249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5239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Brush Script MT"/>
              <a:buNone/>
            </a:pPr>
            <a:r>
              <a:rPr lang="uk-UA" b="1" smtClean="0"/>
              <a:t>Дякую за увагу!</a:t>
            </a:r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Прямоугольник 3"/>
          <p:cNvSpPr>
            <a:spLocks noChangeArrowheads="1"/>
          </p:cNvSpPr>
          <p:nvPr/>
        </p:nvSpPr>
        <p:spPr bwMode="auto">
          <a:xfrm>
            <a:off x="827088" y="1409700"/>
            <a:ext cx="7345362" cy="3780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err="1" smtClean="0"/>
              <a:t>Актуальність</a:t>
            </a:r>
            <a:r>
              <a:rPr lang="ru-RU" dirty="0" smtClean="0"/>
              <a:t> </a:t>
            </a:r>
            <a:r>
              <a:rPr lang="ru-RU" dirty="0" err="1" smtClean="0"/>
              <a:t>визначеної</a:t>
            </a:r>
            <a:r>
              <a:rPr lang="ru-RU" dirty="0" smtClean="0"/>
              <a:t> теми </a:t>
            </a:r>
            <a:r>
              <a:rPr lang="ru-RU" dirty="0" err="1" smtClean="0"/>
              <a:t>зумовлена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/>
              <a:t>конкурентоспроможністю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собою </a:t>
            </a:r>
            <a:r>
              <a:rPr lang="ru-RU" dirty="0" err="1"/>
              <a:t>адаптивний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проходить </a:t>
            </a:r>
            <a:r>
              <a:rPr lang="ru-RU" dirty="0" err="1"/>
              <a:t>коригування</a:t>
            </a:r>
            <a:r>
              <a:rPr lang="ru-RU" dirty="0"/>
              <a:t> </a:t>
            </a:r>
            <a:r>
              <a:rPr lang="ru-RU" dirty="0" err="1"/>
              <a:t>рішень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контролю й </a:t>
            </a:r>
            <a:r>
              <a:rPr lang="ru-RU" dirty="0" err="1"/>
              <a:t>аналізу</a:t>
            </a:r>
            <a:r>
              <a:rPr lang="ru-RU" dirty="0"/>
              <a:t> </a:t>
            </a:r>
            <a:r>
              <a:rPr lang="ru-RU" dirty="0" err="1"/>
              <a:t>змін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у </a:t>
            </a:r>
            <a:r>
              <a:rPr lang="ru-RU" dirty="0" err="1"/>
              <a:t>внутрішньому</a:t>
            </a:r>
            <a:r>
              <a:rPr lang="ru-RU" dirty="0"/>
              <a:t> й </a:t>
            </a:r>
            <a:r>
              <a:rPr lang="ru-RU" dirty="0" err="1"/>
              <a:t>зовнішньому</a:t>
            </a:r>
            <a:r>
              <a:rPr lang="ru-RU" dirty="0"/>
              <a:t> </a:t>
            </a:r>
            <a:r>
              <a:rPr lang="ru-RU" dirty="0" err="1"/>
              <a:t>середовищах</a:t>
            </a:r>
            <a:r>
              <a:rPr lang="ru-RU" dirty="0"/>
              <a:t>. </a:t>
            </a:r>
            <a:endParaRPr lang="ru-RU" dirty="0" smtClean="0"/>
          </a:p>
          <a:p>
            <a:pPr>
              <a:lnSpc>
                <a:spcPct val="150000"/>
              </a:lnSpc>
            </a:pP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/>
              <a:t>конкурентоспроможністю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максимальне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потужностей</a:t>
            </a:r>
            <a:r>
              <a:rPr lang="ru-RU" dirty="0"/>
              <a:t> й </a:t>
            </a:r>
            <a:r>
              <a:rPr lang="ru-RU" dirty="0" err="1"/>
              <a:t>орієнтацію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задоволення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/>
              <a:t> </a:t>
            </a:r>
            <a:r>
              <a:rPr lang="ru-RU" dirty="0" err="1"/>
              <a:t>споживачів</a:t>
            </a:r>
            <a:r>
              <a:rPr lang="ru-RU" dirty="0"/>
              <a:t> до </a:t>
            </a:r>
            <a:r>
              <a:rPr lang="ru-RU" dirty="0" err="1"/>
              <a:t>конкурентоспроможної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908050"/>
            <a:ext cx="8229600" cy="43271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Об’єкти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конкурентоспроможністю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оле 94"/>
          <p:cNvSpPr txBox="1">
            <a:spLocks/>
          </p:cNvSpPr>
          <p:nvPr/>
        </p:nvSpPr>
        <p:spPr>
          <a:xfrm>
            <a:off x="1535430" y="2166938"/>
            <a:ext cx="1856105" cy="368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Фінансова діяльність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5" name="Поле 106"/>
          <p:cNvSpPr txBox="1">
            <a:spLocks/>
          </p:cNvSpPr>
          <p:nvPr/>
        </p:nvSpPr>
        <p:spPr>
          <a:xfrm>
            <a:off x="1685925" y="4132263"/>
            <a:ext cx="2770505" cy="5594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Організаційно-управлінська структура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6" name="Поле 100"/>
          <p:cNvSpPr txBox="1">
            <a:spLocks/>
          </p:cNvSpPr>
          <p:nvPr/>
        </p:nvSpPr>
        <p:spPr>
          <a:xfrm>
            <a:off x="6080125" y="3054033"/>
            <a:ext cx="1459230" cy="5594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Маркетингова діяльність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7" name="Поле 105"/>
          <p:cNvSpPr txBox="1">
            <a:spLocks/>
          </p:cNvSpPr>
          <p:nvPr/>
        </p:nvSpPr>
        <p:spPr>
          <a:xfrm>
            <a:off x="4688205" y="4132263"/>
            <a:ext cx="2920365" cy="5594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Техніко-технологічна забезпеченість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8" name="Поле 98"/>
          <p:cNvSpPr txBox="1">
            <a:spLocks/>
          </p:cNvSpPr>
          <p:nvPr/>
        </p:nvSpPr>
        <p:spPr>
          <a:xfrm>
            <a:off x="3402965" y="2917508"/>
            <a:ext cx="2306320" cy="8731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Об’єкти управління конкурентоспроможністю підприємства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9" name="Поле 93"/>
          <p:cNvSpPr txBox="1">
            <a:spLocks/>
          </p:cNvSpPr>
          <p:nvPr/>
        </p:nvSpPr>
        <p:spPr>
          <a:xfrm>
            <a:off x="5998210" y="2166938"/>
            <a:ext cx="1541145" cy="368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Персонал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10" name="Поле 92"/>
          <p:cNvSpPr txBox="1">
            <a:spLocks/>
          </p:cNvSpPr>
          <p:nvPr/>
        </p:nvSpPr>
        <p:spPr>
          <a:xfrm>
            <a:off x="3608070" y="2166303"/>
            <a:ext cx="2101215" cy="3683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Виробнича діяльність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11" name="Поле 99"/>
          <p:cNvSpPr txBox="1">
            <a:spLocks/>
          </p:cNvSpPr>
          <p:nvPr/>
        </p:nvSpPr>
        <p:spPr>
          <a:xfrm>
            <a:off x="1537335" y="3082608"/>
            <a:ext cx="1459230" cy="55943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Інноваційна діяльність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cxnSp>
        <p:nvCxnSpPr>
          <p:cNvPr id="12" name="Прямая со стрелкой 11"/>
          <p:cNvCxnSpPr>
            <a:cxnSpLocks/>
          </p:cNvCxnSpPr>
          <p:nvPr/>
        </p:nvCxnSpPr>
        <p:spPr>
          <a:xfrm flipV="1">
            <a:off x="4687570" y="2535238"/>
            <a:ext cx="0" cy="3822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</p:cNvCxnSpPr>
          <p:nvPr/>
        </p:nvCxnSpPr>
        <p:spPr>
          <a:xfrm>
            <a:off x="5711190" y="3790633"/>
            <a:ext cx="1145540" cy="34099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cxnSpLocks/>
          </p:cNvCxnSpPr>
          <p:nvPr/>
        </p:nvCxnSpPr>
        <p:spPr>
          <a:xfrm flipH="1" flipV="1">
            <a:off x="2081530" y="2535873"/>
            <a:ext cx="1323975" cy="3689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</p:cNvCxnSpPr>
          <p:nvPr/>
        </p:nvCxnSpPr>
        <p:spPr>
          <a:xfrm flipV="1">
            <a:off x="5725795" y="2535873"/>
            <a:ext cx="996315" cy="3822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</p:cNvCxnSpPr>
          <p:nvPr/>
        </p:nvCxnSpPr>
        <p:spPr>
          <a:xfrm>
            <a:off x="5725160" y="3353753"/>
            <a:ext cx="35433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cxnSpLocks/>
          </p:cNvCxnSpPr>
          <p:nvPr/>
        </p:nvCxnSpPr>
        <p:spPr>
          <a:xfrm flipH="1">
            <a:off x="2367915" y="3791268"/>
            <a:ext cx="1036955" cy="34036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cxnSpLocks/>
          </p:cNvCxnSpPr>
          <p:nvPr/>
        </p:nvCxnSpPr>
        <p:spPr>
          <a:xfrm flipH="1">
            <a:off x="2994660" y="3381058"/>
            <a:ext cx="39624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е 107"/>
          <p:cNvSpPr txBox="1">
            <a:spLocks/>
          </p:cNvSpPr>
          <p:nvPr/>
        </p:nvSpPr>
        <p:spPr>
          <a:xfrm>
            <a:off x="2232660" y="2200910"/>
            <a:ext cx="4694555" cy="4502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Забезпечення конкурентоспроможності підприємства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5" name="Поле 114"/>
          <p:cNvSpPr txBox="1">
            <a:spLocks/>
          </p:cNvSpPr>
          <p:nvPr/>
        </p:nvSpPr>
        <p:spPr>
          <a:xfrm>
            <a:off x="1659255" y="3088005"/>
            <a:ext cx="1787525" cy="4502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Оперативний рівень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6" name="Поле 119"/>
          <p:cNvSpPr txBox="1">
            <a:spLocks/>
          </p:cNvSpPr>
          <p:nvPr/>
        </p:nvSpPr>
        <p:spPr>
          <a:xfrm>
            <a:off x="1658620" y="3810635"/>
            <a:ext cx="1787525" cy="8458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Конкурентоспроможність продукції підприємства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7" name="Поле 112"/>
          <p:cNvSpPr txBox="1">
            <a:spLocks/>
          </p:cNvSpPr>
          <p:nvPr/>
        </p:nvSpPr>
        <p:spPr>
          <a:xfrm>
            <a:off x="5375275" y="3078480"/>
            <a:ext cx="1787525" cy="4502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Стратегічний рівень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8" name="Поле 113"/>
          <p:cNvSpPr txBox="1">
            <a:spLocks/>
          </p:cNvSpPr>
          <p:nvPr/>
        </p:nvSpPr>
        <p:spPr>
          <a:xfrm>
            <a:off x="3535045" y="3094355"/>
            <a:ext cx="1787525" cy="45021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Тактичний  рівень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9" name="Поле 118"/>
          <p:cNvSpPr txBox="1">
            <a:spLocks/>
          </p:cNvSpPr>
          <p:nvPr/>
        </p:nvSpPr>
        <p:spPr>
          <a:xfrm>
            <a:off x="5207000" y="3796665"/>
            <a:ext cx="2278380" cy="8458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Інвестиційно-інноваційна привабливість підприємства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10" name="Поле 120"/>
          <p:cNvSpPr txBox="1">
            <a:spLocks/>
          </p:cNvSpPr>
          <p:nvPr/>
        </p:nvSpPr>
        <p:spPr>
          <a:xfrm>
            <a:off x="3528060" y="3811270"/>
            <a:ext cx="1637665" cy="8458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Фінансово-економічний стан підприємства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cxnSp>
        <p:nvCxnSpPr>
          <p:cNvPr id="11" name="Прямая соединительная линия 10"/>
          <p:cNvCxnSpPr>
            <a:cxnSpLocks/>
          </p:cNvCxnSpPr>
          <p:nvPr/>
        </p:nvCxnSpPr>
        <p:spPr>
          <a:xfrm>
            <a:off x="2341880" y="2882265"/>
            <a:ext cx="408051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cxnSpLocks/>
          </p:cNvCxnSpPr>
          <p:nvPr/>
        </p:nvCxnSpPr>
        <p:spPr>
          <a:xfrm>
            <a:off x="4306570" y="2651125"/>
            <a:ext cx="0" cy="4368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cxnSpLocks/>
          </p:cNvCxnSpPr>
          <p:nvPr/>
        </p:nvCxnSpPr>
        <p:spPr>
          <a:xfrm>
            <a:off x="2341245" y="3538220"/>
            <a:ext cx="0" cy="259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cxnSpLocks/>
          </p:cNvCxnSpPr>
          <p:nvPr/>
        </p:nvCxnSpPr>
        <p:spPr>
          <a:xfrm>
            <a:off x="6421755" y="3524250"/>
            <a:ext cx="0" cy="2730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cxnSpLocks/>
          </p:cNvCxnSpPr>
          <p:nvPr/>
        </p:nvCxnSpPr>
        <p:spPr>
          <a:xfrm>
            <a:off x="2341245" y="2882900"/>
            <a:ext cx="0" cy="2044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/>
          </p:cNvCxnSpPr>
          <p:nvPr/>
        </p:nvCxnSpPr>
        <p:spPr>
          <a:xfrm>
            <a:off x="4292600" y="3538220"/>
            <a:ext cx="0" cy="2730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cxnSpLocks/>
          </p:cNvCxnSpPr>
          <p:nvPr/>
        </p:nvCxnSpPr>
        <p:spPr>
          <a:xfrm>
            <a:off x="6421755" y="2882900"/>
            <a:ext cx="0" cy="20447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оле 59"/>
          <p:cNvSpPr txBox="1">
            <a:spLocks/>
          </p:cNvSpPr>
          <p:nvPr/>
        </p:nvSpPr>
        <p:spPr>
          <a:xfrm>
            <a:off x="1679892" y="593699"/>
            <a:ext cx="5826760" cy="35623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Ринок товарів та послуг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34" name="Поле 60"/>
          <p:cNvSpPr txBox="1">
            <a:spLocks/>
          </p:cNvSpPr>
          <p:nvPr/>
        </p:nvSpPr>
        <p:spPr>
          <a:xfrm>
            <a:off x="3631247" y="1396339"/>
            <a:ext cx="2992120" cy="35623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Асортиментна політика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35" name="Поле 61"/>
          <p:cNvSpPr txBox="1">
            <a:spLocks/>
          </p:cNvSpPr>
          <p:nvPr/>
        </p:nvSpPr>
        <p:spPr>
          <a:xfrm>
            <a:off x="2328227" y="4889474"/>
            <a:ext cx="1381760" cy="35623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Постачальники 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36" name="Поле 62"/>
          <p:cNvSpPr txBox="1">
            <a:spLocks/>
          </p:cNvSpPr>
          <p:nvPr/>
        </p:nvSpPr>
        <p:spPr>
          <a:xfrm>
            <a:off x="2111057" y="2363444"/>
            <a:ext cx="1210310" cy="53467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Конкурентна  політика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37" name="Поле 63"/>
          <p:cNvSpPr txBox="1">
            <a:spLocks/>
          </p:cNvSpPr>
          <p:nvPr/>
        </p:nvSpPr>
        <p:spPr>
          <a:xfrm>
            <a:off x="3635692" y="3733139"/>
            <a:ext cx="2992120" cy="35623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Маркетингова  політика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38" name="Поле 64"/>
          <p:cNvSpPr txBox="1">
            <a:spLocks/>
          </p:cNvSpPr>
          <p:nvPr/>
        </p:nvSpPr>
        <p:spPr>
          <a:xfrm>
            <a:off x="3633787" y="3303879"/>
            <a:ext cx="2992120" cy="35623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Операційний менеджмент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39" name="Поле 65"/>
          <p:cNvSpPr txBox="1">
            <a:spLocks/>
          </p:cNvSpPr>
          <p:nvPr/>
        </p:nvSpPr>
        <p:spPr>
          <a:xfrm>
            <a:off x="3643947" y="2898114"/>
            <a:ext cx="2992120" cy="35623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Техніко-технологічна підсистема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40" name="Поле 66"/>
          <p:cNvSpPr txBox="1">
            <a:spLocks/>
          </p:cNvSpPr>
          <p:nvPr/>
        </p:nvSpPr>
        <p:spPr>
          <a:xfrm>
            <a:off x="3633787" y="1866874"/>
            <a:ext cx="2992120" cy="35623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Політика управління якістю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41" name="Поле 67"/>
          <p:cNvSpPr txBox="1">
            <a:spLocks/>
          </p:cNvSpPr>
          <p:nvPr/>
        </p:nvSpPr>
        <p:spPr>
          <a:xfrm>
            <a:off x="3643312" y="2291689"/>
            <a:ext cx="2992120" cy="5461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Організаційно-економічний механізм підприємства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cxnSp>
        <p:nvCxnSpPr>
          <p:cNvPr id="42" name="Прямая соединительная линия 41"/>
          <p:cNvCxnSpPr>
            <a:cxnSpLocks/>
          </p:cNvCxnSpPr>
          <p:nvPr/>
        </p:nvCxnSpPr>
        <p:spPr>
          <a:xfrm>
            <a:off x="2015807" y="1126464"/>
            <a:ext cx="491617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cxnSpLocks/>
          </p:cNvCxnSpPr>
          <p:nvPr/>
        </p:nvCxnSpPr>
        <p:spPr>
          <a:xfrm>
            <a:off x="6932612" y="1125829"/>
            <a:ext cx="3810" cy="310451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cxnSpLocks/>
          </p:cNvCxnSpPr>
          <p:nvPr/>
        </p:nvCxnSpPr>
        <p:spPr>
          <a:xfrm flipH="1">
            <a:off x="2015807" y="4226534"/>
            <a:ext cx="491617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cxnSpLocks/>
          </p:cNvCxnSpPr>
          <p:nvPr/>
        </p:nvCxnSpPr>
        <p:spPr>
          <a:xfrm flipH="1">
            <a:off x="2721927" y="1604619"/>
            <a:ext cx="925195" cy="76581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>
            <a:cxnSpLocks/>
          </p:cNvCxnSpPr>
          <p:nvPr/>
        </p:nvCxnSpPr>
        <p:spPr>
          <a:xfrm flipH="1">
            <a:off x="3179127" y="2008479"/>
            <a:ext cx="467360" cy="36131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cxnSpLocks/>
          </p:cNvCxnSpPr>
          <p:nvPr/>
        </p:nvCxnSpPr>
        <p:spPr>
          <a:xfrm flipH="1">
            <a:off x="3338512" y="2623159"/>
            <a:ext cx="308610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cxnSpLocks/>
          </p:cNvCxnSpPr>
          <p:nvPr/>
        </p:nvCxnSpPr>
        <p:spPr>
          <a:xfrm flipH="1" flipV="1">
            <a:off x="2838767" y="2903829"/>
            <a:ext cx="796925" cy="507365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cxnSpLocks/>
          </p:cNvCxnSpPr>
          <p:nvPr/>
        </p:nvCxnSpPr>
        <p:spPr>
          <a:xfrm flipH="1" flipV="1">
            <a:off x="2328227" y="2901289"/>
            <a:ext cx="1317625" cy="94615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cxnSpLocks/>
          </p:cNvCxnSpPr>
          <p:nvPr/>
        </p:nvCxnSpPr>
        <p:spPr>
          <a:xfrm flipH="1" flipV="1">
            <a:off x="3179127" y="2901289"/>
            <a:ext cx="467995" cy="22352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оле 78"/>
          <p:cNvSpPr txBox="1">
            <a:spLocks/>
          </p:cNvSpPr>
          <p:nvPr/>
        </p:nvSpPr>
        <p:spPr>
          <a:xfrm>
            <a:off x="5661342" y="4867884"/>
            <a:ext cx="1270635" cy="35623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Конкуренти 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52" name="Поле 79"/>
          <p:cNvSpPr txBox="1">
            <a:spLocks/>
          </p:cNvSpPr>
          <p:nvPr/>
        </p:nvSpPr>
        <p:spPr>
          <a:xfrm>
            <a:off x="4039552" y="4878679"/>
            <a:ext cx="1190625" cy="356235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>
                <a:effectLst/>
                <a:latin typeface="Times New Roman"/>
                <a:ea typeface="Times New Roman"/>
                <a:cs typeface="Times New Roman"/>
              </a:rPr>
              <a:t>Замовники 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cxnSp>
        <p:nvCxnSpPr>
          <p:cNvPr id="53" name="Прямая соединительная линия 52"/>
          <p:cNvCxnSpPr>
            <a:cxnSpLocks/>
          </p:cNvCxnSpPr>
          <p:nvPr/>
        </p:nvCxnSpPr>
        <p:spPr>
          <a:xfrm flipH="1">
            <a:off x="2114867" y="5855944"/>
            <a:ext cx="4916170" cy="0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cxnSpLocks/>
          </p:cNvCxnSpPr>
          <p:nvPr/>
        </p:nvCxnSpPr>
        <p:spPr>
          <a:xfrm>
            <a:off x="7034212" y="4637379"/>
            <a:ext cx="0" cy="12223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cxnSpLocks/>
          </p:cNvCxnSpPr>
          <p:nvPr/>
        </p:nvCxnSpPr>
        <p:spPr>
          <a:xfrm flipV="1">
            <a:off x="1813877" y="949934"/>
            <a:ext cx="0" cy="16148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cxnSpLocks/>
          </p:cNvCxnSpPr>
          <p:nvPr/>
        </p:nvCxnSpPr>
        <p:spPr>
          <a:xfrm flipH="1">
            <a:off x="1814512" y="5247614"/>
            <a:ext cx="2971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cxnSpLocks/>
          </p:cNvCxnSpPr>
          <p:nvPr/>
        </p:nvCxnSpPr>
        <p:spPr>
          <a:xfrm flipV="1">
            <a:off x="1813877" y="2837789"/>
            <a:ext cx="0" cy="2411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cxnSpLocks/>
          </p:cNvCxnSpPr>
          <p:nvPr/>
        </p:nvCxnSpPr>
        <p:spPr>
          <a:xfrm>
            <a:off x="1814512" y="2837154"/>
            <a:ext cx="201295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cxnSpLocks/>
          </p:cNvCxnSpPr>
          <p:nvPr/>
        </p:nvCxnSpPr>
        <p:spPr>
          <a:xfrm>
            <a:off x="6941502" y="2560929"/>
            <a:ext cx="2012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cxnSpLocks/>
          </p:cNvCxnSpPr>
          <p:nvPr/>
        </p:nvCxnSpPr>
        <p:spPr>
          <a:xfrm flipV="1">
            <a:off x="7142162" y="946759"/>
            <a:ext cx="0" cy="16148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836613"/>
            <a:ext cx="6913562" cy="70643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Цикл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управління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конкурентоспроможністю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" name="Поле 1"/>
          <p:cNvSpPr txBox="1">
            <a:spLocks/>
          </p:cNvSpPr>
          <p:nvPr/>
        </p:nvSpPr>
        <p:spPr>
          <a:xfrm>
            <a:off x="3678872" y="2547620"/>
            <a:ext cx="1587500" cy="35179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latin typeface="Times New Roman"/>
                <a:ea typeface="Times New Roman"/>
                <a:cs typeface="Times New Roman"/>
              </a:rPr>
              <a:t>Цілепокладання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15" name="Поле 2"/>
          <p:cNvSpPr txBox="1">
            <a:spLocks/>
          </p:cNvSpPr>
          <p:nvPr/>
        </p:nvSpPr>
        <p:spPr>
          <a:xfrm>
            <a:off x="5961697" y="3150870"/>
            <a:ext cx="1586865" cy="351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latin typeface="Times New Roman"/>
                <a:ea typeface="Times New Roman"/>
                <a:cs typeface="Times New Roman"/>
              </a:rPr>
              <a:t>Контролювання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16" name="Поле 3"/>
          <p:cNvSpPr txBox="1">
            <a:spLocks/>
          </p:cNvSpPr>
          <p:nvPr/>
        </p:nvSpPr>
        <p:spPr>
          <a:xfrm>
            <a:off x="4746942" y="3957320"/>
            <a:ext cx="1586865" cy="351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latin typeface="Times New Roman"/>
                <a:ea typeface="Times New Roman"/>
                <a:cs typeface="Times New Roman"/>
              </a:rPr>
              <a:t>Мотивування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17" name="Поле 4"/>
          <p:cNvSpPr txBox="1">
            <a:spLocks/>
          </p:cNvSpPr>
          <p:nvPr/>
        </p:nvSpPr>
        <p:spPr>
          <a:xfrm>
            <a:off x="2318067" y="3959225"/>
            <a:ext cx="1586865" cy="351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latin typeface="Times New Roman"/>
                <a:ea typeface="Times New Roman"/>
                <a:cs typeface="Times New Roman"/>
              </a:rPr>
              <a:t>Організовування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18" name="Поле 5"/>
          <p:cNvSpPr txBox="1">
            <a:spLocks/>
          </p:cNvSpPr>
          <p:nvPr/>
        </p:nvSpPr>
        <p:spPr>
          <a:xfrm>
            <a:off x="1595437" y="3147060"/>
            <a:ext cx="1586865" cy="35115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200" b="1">
                <a:effectLst/>
                <a:latin typeface="Times New Roman"/>
                <a:ea typeface="Times New Roman"/>
                <a:cs typeface="Times New Roman"/>
              </a:rPr>
              <a:t>Планування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cxnSp>
        <p:nvCxnSpPr>
          <p:cNvPr id="19" name="Прямая со стрелкой 18"/>
          <p:cNvCxnSpPr>
            <a:cxnSpLocks/>
          </p:cNvCxnSpPr>
          <p:nvPr/>
        </p:nvCxnSpPr>
        <p:spPr>
          <a:xfrm flipH="1" flipV="1">
            <a:off x="5255577" y="2708910"/>
            <a:ext cx="1487805" cy="4419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>
          <a:xfrm flipV="1">
            <a:off x="5467032" y="3502025"/>
            <a:ext cx="1276350" cy="46164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cxnSpLocks/>
          </p:cNvCxnSpPr>
          <p:nvPr/>
        </p:nvCxnSpPr>
        <p:spPr>
          <a:xfrm flipV="1">
            <a:off x="3899852" y="4134485"/>
            <a:ext cx="843915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cxnSpLocks/>
          </p:cNvCxnSpPr>
          <p:nvPr/>
        </p:nvCxnSpPr>
        <p:spPr>
          <a:xfrm>
            <a:off x="2311717" y="3501390"/>
            <a:ext cx="862965" cy="4629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</p:cNvCxnSpPr>
          <p:nvPr/>
        </p:nvCxnSpPr>
        <p:spPr>
          <a:xfrm flipH="1">
            <a:off x="2241867" y="2708910"/>
            <a:ext cx="1426845" cy="44196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765175"/>
            <a:ext cx="7561262" cy="7921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Елементи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визначають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конкурентну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стратегію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підприємства-виробника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Поле 22"/>
          <p:cNvSpPr txBox="1">
            <a:spLocks/>
          </p:cNvSpPr>
          <p:nvPr/>
        </p:nvSpPr>
        <p:spPr>
          <a:xfrm>
            <a:off x="1914525" y="2142807"/>
            <a:ext cx="2069465" cy="113538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>
                <a:effectLst/>
                <a:latin typeface="Times New Roman"/>
                <a:ea typeface="Times New Roman"/>
                <a:cs typeface="Times New Roman"/>
              </a:rPr>
              <a:t>Основний конкурентний підхід: низькі витрати та ціна; диференціація; фокусування на спеціальних ринкових нішах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6" name="Поле 23"/>
          <p:cNvSpPr txBox="1">
            <a:spLocks/>
          </p:cNvSpPr>
          <p:nvPr/>
        </p:nvSpPr>
        <p:spPr>
          <a:xfrm>
            <a:off x="4055110" y="2142807"/>
            <a:ext cx="1617345" cy="103441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>
                <a:effectLst/>
                <a:latin typeface="Times New Roman"/>
                <a:ea typeface="Times New Roman"/>
                <a:cs typeface="Times New Roman"/>
              </a:rPr>
              <a:t>Заходи, які пов’язані зі змінами в галузі машинобудування</a:t>
            </a:r>
            <a:endParaRPr lang="ru-RU" sz="1100">
              <a:effectLst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100">
                <a:effectLst/>
                <a:ea typeface="Times New Roman"/>
                <a:cs typeface="Times New Roman"/>
              </a:rPr>
              <a:t> </a:t>
            </a:r>
          </a:p>
        </p:txBody>
      </p:sp>
      <p:sp>
        <p:nvSpPr>
          <p:cNvPr id="7" name="Поле 24"/>
          <p:cNvSpPr txBox="1">
            <a:spLocks/>
          </p:cNvSpPr>
          <p:nvPr/>
        </p:nvSpPr>
        <p:spPr>
          <a:xfrm>
            <a:off x="5753100" y="2142807"/>
            <a:ext cx="1476375" cy="113538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>
                <a:effectLst/>
                <a:latin typeface="Times New Roman"/>
                <a:ea typeface="Times New Roman"/>
                <a:cs typeface="Times New Roman"/>
              </a:rPr>
              <a:t>Дії, що спрямовані на створення конкурентної позиції всередині  галузі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8" name="Поле 26"/>
          <p:cNvSpPr txBox="1">
            <a:spLocks/>
          </p:cNvSpPr>
          <p:nvPr/>
        </p:nvSpPr>
        <p:spPr>
          <a:xfrm>
            <a:off x="1914525" y="3428682"/>
            <a:ext cx="1838325" cy="128651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 err="1">
                <a:effectLst/>
                <a:latin typeface="Times New Roman"/>
                <a:ea typeface="Times New Roman"/>
                <a:cs typeface="Times New Roman"/>
              </a:rPr>
              <a:t>Функціональні</a:t>
            </a:r>
            <a:r>
              <a:rPr lang="ru-RU" sz="1200" dirty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200" dirty="0" err="1">
                <a:effectLst/>
                <a:latin typeface="Times New Roman"/>
                <a:ea typeface="Times New Roman"/>
                <a:cs typeface="Times New Roman"/>
              </a:rPr>
              <a:t>стратегії</a:t>
            </a:r>
            <a:r>
              <a:rPr lang="ru-RU" sz="1200" dirty="0">
                <a:effectLst/>
                <a:latin typeface="Times New Roman"/>
                <a:ea typeface="Times New Roman"/>
                <a:cs typeface="Times New Roman"/>
              </a:rPr>
              <a:t>:</a:t>
            </a:r>
            <a:endParaRPr lang="ru-RU" sz="1100" dirty="0">
              <a:effectLst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1200" dirty="0" err="1">
                <a:effectLst/>
                <a:latin typeface="Times New Roman"/>
                <a:ea typeface="Times New Roman"/>
                <a:cs typeface="Times New Roman"/>
              </a:rPr>
              <a:t>виробництво</a:t>
            </a:r>
            <a:r>
              <a:rPr lang="ru-RU" sz="1200" dirty="0">
                <a:effectLst/>
                <a:latin typeface="Times New Roman"/>
                <a:ea typeface="Times New Roman"/>
                <a:cs typeface="Times New Roman"/>
              </a:rPr>
              <a:t>;</a:t>
            </a:r>
            <a:endParaRPr lang="ru-RU" sz="1100" dirty="0">
              <a:effectLst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1200" dirty="0" err="1">
                <a:effectLst/>
                <a:latin typeface="Times New Roman"/>
                <a:ea typeface="Times New Roman"/>
                <a:cs typeface="Times New Roman"/>
              </a:rPr>
              <a:t>збут</a:t>
            </a:r>
            <a:r>
              <a:rPr lang="ru-RU" sz="1200" dirty="0">
                <a:effectLst/>
                <a:latin typeface="Times New Roman"/>
                <a:ea typeface="Times New Roman"/>
                <a:cs typeface="Times New Roman"/>
              </a:rPr>
              <a:t>;</a:t>
            </a:r>
            <a:endParaRPr lang="ru-RU" sz="1100" dirty="0">
              <a:effectLst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/>
                <a:ea typeface="Times New Roman"/>
                <a:cs typeface="Times New Roman"/>
              </a:rPr>
              <a:t>- персонал;</a:t>
            </a:r>
            <a:endParaRPr lang="ru-RU" sz="1100" dirty="0">
              <a:effectLst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/>
                <a:ea typeface="Times New Roman"/>
                <a:cs typeface="Times New Roman"/>
              </a:rPr>
              <a:t>- НДДКР;</a:t>
            </a:r>
            <a:endParaRPr lang="ru-RU" sz="1100" dirty="0">
              <a:effectLst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dirty="0">
                <a:effectLst/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1200" dirty="0" err="1">
                <a:effectLst/>
                <a:latin typeface="Times New Roman"/>
                <a:ea typeface="Times New Roman"/>
                <a:cs typeface="Times New Roman"/>
              </a:rPr>
              <a:t>інновації</a:t>
            </a:r>
            <a:endParaRPr lang="ru-RU" sz="1100" dirty="0">
              <a:effectLst/>
              <a:ea typeface="Times New Roman"/>
              <a:cs typeface="Times New Roman"/>
            </a:endParaRPr>
          </a:p>
        </p:txBody>
      </p:sp>
      <p:sp>
        <p:nvSpPr>
          <p:cNvPr id="9" name="Поле 25"/>
          <p:cNvSpPr txBox="1">
            <a:spLocks/>
          </p:cNvSpPr>
          <p:nvPr/>
        </p:nvSpPr>
        <p:spPr>
          <a:xfrm>
            <a:off x="5753100" y="3399472"/>
            <a:ext cx="1476375" cy="1315720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>
                <a:effectLst/>
                <a:latin typeface="Times New Roman"/>
                <a:ea typeface="Times New Roman"/>
                <a:cs typeface="Times New Roman"/>
              </a:rPr>
              <a:t>Заходи з посилення конкурентних позицій і покращення показників роботи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10" name="Поле 28"/>
          <p:cNvSpPr txBox="1">
            <a:spLocks/>
          </p:cNvSpPr>
          <p:nvPr/>
        </p:nvSpPr>
        <p:spPr>
          <a:xfrm>
            <a:off x="3783330" y="3277552"/>
            <a:ext cx="1888490" cy="863600"/>
          </a:xfrm>
          <a:prstGeom prst="ellipse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>
                <a:effectLst/>
                <a:latin typeface="Times New Roman"/>
                <a:ea typeface="Times New Roman"/>
                <a:cs typeface="Times New Roman"/>
              </a:rPr>
              <a:t>Конкурентна стратегія підприємства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  <p:sp>
        <p:nvSpPr>
          <p:cNvPr id="11" name="Поле 29"/>
          <p:cNvSpPr txBox="1">
            <a:spLocks/>
          </p:cNvSpPr>
          <p:nvPr/>
        </p:nvSpPr>
        <p:spPr>
          <a:xfrm>
            <a:off x="3894455" y="4233227"/>
            <a:ext cx="1777365" cy="481965"/>
          </a:xfrm>
          <a:prstGeom prst="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>
                <a:effectLst/>
                <a:latin typeface="Times New Roman"/>
                <a:ea typeface="Times New Roman"/>
                <a:cs typeface="Times New Roman"/>
              </a:rPr>
              <a:t>Дії зі збереження конкурентних переваг</a:t>
            </a:r>
            <a:endParaRPr lang="ru-RU" sz="1100">
              <a:effectLst/>
              <a:ea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599297"/>
              </p:ext>
            </p:extLst>
          </p:nvPr>
        </p:nvGraphicFramePr>
        <p:xfrm>
          <a:off x="1259632" y="620687"/>
          <a:ext cx="6696744" cy="5760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4186"/>
                <a:gridCol w="1674186"/>
                <a:gridCol w="1674186"/>
                <a:gridCol w="1674186"/>
              </a:tblGrid>
              <a:tr h="2400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Характеристики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Конкурентні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стратегії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0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Низькі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витрати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Диференціація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Фокусування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</a:tr>
              <a:tr h="480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Стратегічна мета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Орієнтація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на весь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ринок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Орієнтація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на весь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ринок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Вузька ринкова ніша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</a:tr>
              <a:tr h="1200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Основа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конкурентної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переваги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Витрати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виробництва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нижчі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ніж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у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конкурентів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Пропозиція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товару,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який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відрізняється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від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товару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конкурентів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Більш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низькі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витрати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у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ніші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пропозиція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товару,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що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відповідає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вимогам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покупців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Асортиментний набір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Якісний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базовий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продукт без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надлишків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Широкий вибір товарів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Задоволення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особливих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потреб сегмента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Виробництво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Зниження витрат без втрати якості товару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Створення цінностей для покупців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Виробництво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товару,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який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відповідає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ніші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</a:tr>
              <a:tr h="12001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Маркетинг 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Відокремлення характеристик товару, що ведуть до зниження витрат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Створення якостей товару, за які споживач охоче платитиме високу ціну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Узгодження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унікальних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можливостей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із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задоволенням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вимог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споживача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</a:tr>
              <a:tr h="9601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Підтримка стратегії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Нормальні ціни / висока якість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tx1"/>
                          </a:solidFill>
                          <a:effectLst/>
                        </a:rPr>
                        <a:t>Оптимальні характеристики товару</a:t>
                      </a:r>
                      <a:endParaRPr lang="ru-RU" sz="120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Підтримка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високого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рівня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обслуговування</a:t>
                      </a: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dirty="0" err="1">
                          <a:solidFill>
                            <a:schemeClr val="tx1"/>
                          </a:solidFill>
                          <a:effectLst/>
                        </a:rPr>
                        <a:t>ніші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1025" marR="4102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8789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94</TotalTime>
  <Words>1244</Words>
  <Application>Microsoft Office PowerPoint</Application>
  <PresentationFormat>Экран (4:3)</PresentationFormat>
  <Paragraphs>341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Кнопка</vt:lpstr>
      <vt:lpstr>Презентация PowerPoint</vt:lpstr>
      <vt:lpstr>Презентация PowerPoint</vt:lpstr>
      <vt:lpstr>Презентация PowerPoint</vt:lpstr>
      <vt:lpstr>Об’єкти управління конкурентоспроможністю підприємства</vt:lpstr>
      <vt:lpstr>Презентация PowerPoint</vt:lpstr>
      <vt:lpstr>Презентация PowerPoint</vt:lpstr>
      <vt:lpstr>Цикл управління конкурентоспроможністю підприємства</vt:lpstr>
      <vt:lpstr>Елементи, що визначають конкурентну стратегію підприємства-виробника </vt:lpstr>
      <vt:lpstr>Презентация PowerPoint</vt:lpstr>
      <vt:lpstr>Групи конкурентних переваг підприємства</vt:lpstr>
      <vt:lpstr>Презентация PowerPoint</vt:lpstr>
      <vt:lpstr>Динамічний аналіз балансу НВФ «Продекологія»  за 2018-2020 рр.</vt:lpstr>
      <vt:lpstr>Аналіз формування прибутку (збитку) ПМП «Продекологія», тис.грн.</vt:lpstr>
      <vt:lpstr>Перелік основних факторів конкурентоспроможності підприємств машинобудування</vt:lpstr>
      <vt:lpstr>Частка ринку  НВФ «Продекологія» та його основних конкурентів, станом на 2020 рік</vt:lpstr>
      <vt:lpstr>Питома вага реалізації інноваційної продукції НВФ «Продекологія» у 2020 році</vt:lpstr>
      <vt:lpstr>Багатокутник конкурентоспроможності підприємств-виробників магнітних сепараторів на ринку України</vt:lpstr>
      <vt:lpstr>Показники слабких та сильних сторін НВФ «Продекологія» та зовнішніх можливостей та загроз</vt:lpstr>
      <vt:lpstr>Стислий перелік робіт та необхідні обсяги фінансування при створенні інноваційного продукту/інноваційної продукції</vt:lpstr>
      <vt:lpstr>Основні фінансові показники НВФ «Продекологія» після запровадження пропонованого заходу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911</dc:creator>
  <cp:lastModifiedBy>vasya</cp:lastModifiedBy>
  <cp:revision>52</cp:revision>
  <dcterms:created xsi:type="dcterms:W3CDTF">2019-02-11T15:55:14Z</dcterms:created>
  <dcterms:modified xsi:type="dcterms:W3CDTF">2021-12-01T11:43:26Z</dcterms:modified>
</cp:coreProperties>
</file>