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8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1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1C8D-6875-415E-B971-F4AFC15E3CA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7858-92D2-49E3-8A00-E87334B9B2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1C8D-6875-415E-B971-F4AFC15E3CA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7858-92D2-49E3-8A00-E87334B9B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1C8D-6875-415E-B971-F4AFC15E3CA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7858-92D2-49E3-8A00-E87334B9B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1C8D-6875-415E-B971-F4AFC15E3CA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7858-92D2-49E3-8A00-E87334B9B2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1C8D-6875-415E-B971-F4AFC15E3CA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7858-92D2-49E3-8A00-E87334B9B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1C8D-6875-415E-B971-F4AFC15E3CA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7858-92D2-49E3-8A00-E87334B9B2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1C8D-6875-415E-B971-F4AFC15E3CA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7858-92D2-49E3-8A00-E87334B9B2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1C8D-6875-415E-B971-F4AFC15E3CA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7858-92D2-49E3-8A00-E87334B9B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1C8D-6875-415E-B971-F4AFC15E3CA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7858-92D2-49E3-8A00-E87334B9B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1C8D-6875-415E-B971-F4AFC15E3CA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7858-92D2-49E3-8A00-E87334B9B2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C1C8D-6875-415E-B971-F4AFC15E3CA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7858-92D2-49E3-8A00-E87334B9B28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CC1C8D-6875-415E-B971-F4AFC15E3CA0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B17858-92D2-49E3-8A00-E87334B9B2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4"/>
            <a:ext cx="9108504" cy="68465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1166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ВНЗ «КИЇВСЬКИЙ УНІВЕРСИТЕТ РИНКОВИХ ВІДНОСИН»</a:t>
            </a:r>
            <a:b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484784"/>
            <a:ext cx="640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ДИПЛОМНА МАГІСТЕРСЬКА РОБОТА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ТЕМУ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«Формування інформаційної системи для ефективного управління підприємством»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Студентки Макарової Т.В</a:t>
            </a:r>
          </a:p>
          <a:p>
            <a:pPr algn="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Науковий керівник:</a:t>
            </a:r>
          </a:p>
          <a:p>
            <a:pPr algn="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К.е.н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доцент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Плотнікова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Л.І.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98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416"/>
            <a:ext cx="9147400" cy="68934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6355654" cy="46805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57332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Структурна модель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інформаційною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системою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КП «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Київреклама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5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6554252" cy="44644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1600" y="508518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Рис. 8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Функціональні можливості інформаційних систем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276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8988488" cy="67413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5920709" cy="53285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74261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Рис. 9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Послідовність оптимізації комунікаційних каналів КП «</a:t>
            </a:r>
            <a:r>
              <a:rPr lang="uk-UA" dirty="0" err="1">
                <a:solidFill>
                  <a:schemeClr val="bg1"/>
                </a:solidFill>
              </a:rPr>
              <a:t>Київреклама</a:t>
            </a:r>
            <a:r>
              <a:rPr lang="uk-UA" dirty="0">
                <a:solidFill>
                  <a:schemeClr val="bg1"/>
                </a:solidFill>
              </a:rPr>
              <a:t>»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0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4" y="-60449"/>
            <a:ext cx="9144000" cy="70271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655"/>
            <a:ext cx="630631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04248" y="4941168"/>
            <a:ext cx="21186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Етапи впровадження інформаційної системи на підприємстві КП «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Київреклама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61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23" y="731838"/>
            <a:ext cx="7076141" cy="3849290"/>
          </a:xfrm>
        </p:spPr>
      </p:pic>
      <p:sp>
        <p:nvSpPr>
          <p:cNvPr id="5" name="Прямоугольник 4"/>
          <p:cNvSpPr/>
          <p:nvPr/>
        </p:nvSpPr>
        <p:spPr>
          <a:xfrm>
            <a:off x="2555776" y="49411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Дерево цілей інформаційної системи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42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21736"/>
            <a:ext cx="5782482" cy="215295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44824"/>
            <a:ext cx="5290820" cy="308356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2299"/>
            <a:ext cx="5288915" cy="21697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5" y="3017272"/>
            <a:ext cx="2664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Рис. 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Діаграма потоків даних першого рівня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12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8064896" cy="5760640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buNone/>
            </a:pPr>
            <a:r>
              <a:rPr lang="uk-UA" sz="3300" b="1" i="1" dirty="0" smtClean="0">
                <a:latin typeface="Times New Roman" pitchFamily="18" charset="0"/>
                <a:cs typeface="Times New Roman" pitchFamily="18" charset="0"/>
              </a:rPr>
              <a:t>Висновки </a:t>
            </a:r>
            <a:endParaRPr lang="ru-RU" sz="33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Для оцінки ефективності інформаційного забезпечення управлінської діяльності КП «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Київреклама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» необхідне чітке розуміння цілей і завдань, функцій системи управління, документообігу, виявлення руху інформації від джерела до використання на різних рівнях управління, доступності та використання класифікації та кодування інформації. медіа, володіння методологією створення інформаційних моделей.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До основних завдань інформаційних систем, які покликані надавати своєчасну та точну інформацію для прийняття управлінських рішень, є: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- виявлення, збір, реєстрація, аналіз та видача інформації, що характеризує діяльність підприємства;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- забезпечення виконання аналізу інформації із заданими параметрами: ефективність, вартість та терміни;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- забезпечення, планування та стандартизація процесів руху та обробки інформації, їх документування та контроль.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Одним з основних ефектів, які очікуються від впровадження інформаційної системи, є підвищення ефективності діяльності підприємства в цілому. Це можливо шляхом вирішення таких завдань, як: зниження рівня дефіциту продукції, удосконалення системи співпраці з постачальниками, ефективності управління запасами на підприємстві, бухгалтерського та фінансового менеджменту тощо. При впровадженні інформаційних систем необхідно визначити цілі, вимоги до системи, виділити функціональні підсистеми, їх значення в загальній системі управління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Ефективн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сть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інформаційної системи складається з економ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чност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її складових частин. Одночасно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з створенням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техн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чної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бази 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С велику увагу надають економ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чност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орган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зац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ї виробництва,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оск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льки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впровадження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нав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досконалої системи у виробництво з поганою орган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зац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єю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може знизити її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ефективн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сть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вибор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нформац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йного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забезпечення враховують, що економ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чн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сть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нформац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ї суттєво залежить в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д часу м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ж її отриманням та використанням. Це в свою чергу висуває завдання пошуку оптимального об’єму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нформац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ї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моменту її отримання, що реал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зується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розробц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нформац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йного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забезпечення.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40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7128792" cy="2016224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Доповідь завершено.</a:t>
            </a:r>
            <a:br>
              <a:rPr lang="uk-UA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Дякую за увагу!!!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3861152" cy="3475037"/>
          </a:xfrm>
        </p:spPr>
      </p:pic>
    </p:spTree>
    <p:extLst>
      <p:ext uri="{BB962C8B-B14F-4D97-AF65-F5344CB8AC3E}">
        <p14:creationId xmlns:p14="http://schemas.microsoft.com/office/powerpoint/2010/main" val="353306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80920" cy="5904656"/>
          </a:xfrm>
        </p:spPr>
        <p:txBody>
          <a:bodyPr>
            <a:normAutofit fontScale="25000" lnSpcReduction="20000"/>
          </a:bodyPr>
          <a:lstStyle/>
          <a:p>
            <a:pPr marL="72000" indent="0" algn="just">
              <a:lnSpc>
                <a:spcPct val="120000"/>
              </a:lnSpc>
              <a:buNone/>
            </a:pPr>
            <a:r>
              <a:rPr lang="uk-UA" sz="5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Актуальність дослідження. </a:t>
            </a:r>
            <a:r>
              <a:rPr lang="uk-UA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Ефективним </a:t>
            </a:r>
            <a:r>
              <a:rPr lang="uk-UA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напрямком удосконалення управління діяльністю підприємства є впровадження сучасних інформаційних систем і технологій, що дає можливість підвищити швидкість, якість і надійність процесів збору, зберігання і обробки інформації; значно скоротити управлінський персонал підприємства, який займається підготовкою інформації для формування і прийняття управлінських рішень; забезпечити у потрібні терміни керівництво і управлінський персонал підприємства якісною інформацією; своєчасно і якісно вести аналіз і прогнозування господарської діяльності підприємства; швидко і якісно приймати рішення по усіх рівнях управління </a:t>
            </a:r>
            <a:r>
              <a:rPr lang="uk-UA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підприємством.</a:t>
            </a:r>
            <a:endParaRPr lang="ru-RU" sz="5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Метою </a:t>
            </a:r>
            <a:r>
              <a:rPr lang="uk-UA" sz="55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дипломної роботи </a:t>
            </a:r>
            <a:r>
              <a:rPr lang="uk-UA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 дослідження особливостей використання сучасних інформаційних систем і технологій в діяльності підприємств з метою підвищення ефективності управлінських рішень</a:t>
            </a:r>
            <a:r>
              <a:rPr lang="uk-UA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5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охарактеризувати с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утність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роль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 в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управлінні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визначити ф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актори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uk-UA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дати </a:t>
            </a: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характеристику о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снов</a:t>
            </a: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ним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</a:t>
            </a:r>
            <a:r>
              <a:rPr lang="uk-UA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користувач</a:t>
            </a:r>
            <a:r>
              <a:rPr lang="uk-UA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охарактеризувати діяльність  КП «</a:t>
            </a:r>
            <a:r>
              <a:rPr lang="uk-UA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Київреклама</a:t>
            </a: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проаналізувати показники фінансової стійкості підприємства КП «</a:t>
            </a:r>
            <a:r>
              <a:rPr lang="uk-UA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Київреклама</a:t>
            </a: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оцінити ефективність використання інформаційних систем в діяльності КП «</a:t>
            </a:r>
            <a:r>
              <a:rPr lang="uk-UA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Київреклама</a:t>
            </a: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визначити 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шляхи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інформаційної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менеджменту КП «</a:t>
            </a:r>
            <a:r>
              <a:rPr lang="uk-UA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Київреклама</a:t>
            </a: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розглянути організацію охорону праці 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безпек</a:t>
            </a: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надзвичайних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КП «</a:t>
            </a:r>
            <a:r>
              <a:rPr lang="uk-UA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Київреклама</a:t>
            </a:r>
            <a:r>
              <a:rPr lang="uk-UA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Об’єктом </a:t>
            </a:r>
            <a:r>
              <a:rPr lang="uk-UA" sz="6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дослідження </a:t>
            </a:r>
            <a:r>
              <a:rPr lang="uk-UA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дипломній роботі є інформаційні системи менеджменту  підприємства КП «</a:t>
            </a:r>
            <a:r>
              <a:rPr lang="uk-UA" sz="6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Київреклама</a:t>
            </a:r>
            <a:r>
              <a:rPr lang="uk-UA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Предметом </a:t>
            </a:r>
            <a:r>
              <a:rPr lang="uk-UA" sz="6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дослідження </a:t>
            </a:r>
            <a:r>
              <a:rPr lang="uk-UA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 чинники, показники і механізм управління інформаційними системами КП «</a:t>
            </a:r>
            <a:r>
              <a:rPr lang="uk-UA" sz="6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Київреклама</a:t>
            </a:r>
            <a:r>
              <a:rPr lang="uk-UA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43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848872" cy="5073744"/>
          </a:xfrm>
        </p:spPr>
        <p:txBody>
          <a:bodyPr>
            <a:normAutofit fontScale="32500" lnSpcReduction="20000"/>
          </a:bodyPr>
          <a:lstStyle/>
          <a:p>
            <a:pPr marL="4572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4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Наукова </a:t>
            </a:r>
            <a:r>
              <a:rPr lang="uk-UA" sz="43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новизна </a:t>
            </a:r>
            <a:r>
              <a:rPr lang="uk-UA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одержаних результатів дослідження зумовлюється: </a:t>
            </a:r>
            <a:endParaRPr lang="ru-RU" sz="4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uk-UA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уточненням </a:t>
            </a:r>
            <a:r>
              <a:rPr lang="uk-UA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змісту поняття інформаційні системи;</a:t>
            </a:r>
            <a:endParaRPr lang="ru-RU" sz="4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-визначенням</a:t>
            </a:r>
            <a:r>
              <a:rPr lang="uk-UA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актор</a:t>
            </a:r>
            <a:r>
              <a:rPr lang="uk-UA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ів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uk-UA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оцінкою ефективності використання інформаційних систем в діяльності КП «</a:t>
            </a:r>
            <a:r>
              <a:rPr lang="uk-UA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Київреклама</a:t>
            </a:r>
            <a:r>
              <a:rPr lang="uk-UA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4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досконалення</a:t>
            </a:r>
            <a:r>
              <a:rPr lang="uk-UA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інформаційного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забезпеченням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управлінської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комунального підприємства;</a:t>
            </a:r>
            <a:endParaRPr lang="ru-RU" sz="4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досконалення</a:t>
            </a:r>
            <a:r>
              <a:rPr lang="uk-UA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комунікацій</a:t>
            </a:r>
            <a:r>
              <a:rPr lang="ru-RU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КП «</a:t>
            </a:r>
            <a:r>
              <a:rPr lang="uk-UA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Київреклама</a:t>
            </a:r>
            <a:r>
              <a:rPr lang="uk-UA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4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розробкою етапів формування інформаційної системи для ефективного управління підприємством</a:t>
            </a:r>
            <a:r>
              <a:rPr lang="uk-UA" sz="4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КП «</a:t>
            </a:r>
            <a:r>
              <a:rPr lang="uk-UA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Київреклама</a:t>
            </a:r>
            <a:r>
              <a:rPr lang="uk-UA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4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4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Практичне </a:t>
            </a:r>
            <a:r>
              <a:rPr lang="uk-UA" sz="43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значення одержаних </a:t>
            </a:r>
            <a:r>
              <a:rPr lang="uk-UA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результатів дослідження полягає у тому, що їхнє використання дозволить: чітко розрізняти поняття інформаційної системи, інформаційного </a:t>
            </a:r>
            <a:r>
              <a:rPr lang="uk-UA" sz="4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uk-UA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визначати рівень фінансової стійкості підприємства, сформувати та визначити основні етапи формування інформаційної системи для ефективного управління підприємством, зокрема КП «</a:t>
            </a:r>
            <a:r>
              <a:rPr lang="uk-UA" sz="4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Київреклама</a:t>
            </a:r>
            <a:r>
              <a:rPr lang="uk-UA" sz="4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4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4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3" y="0"/>
            <a:ext cx="9137939" cy="6785992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560210" cy="43924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05014" y="5949280"/>
            <a:ext cx="3733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Рис. 1. Структурні компоненти АІС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5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2" y="29736"/>
            <a:ext cx="6400800" cy="32004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311765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Рис. 2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АІС за сферою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787" y="3425430"/>
            <a:ext cx="5667941" cy="33891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1" y="6168252"/>
            <a:ext cx="3489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Рис. 3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Системи співробітництва на підприємстві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7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Інформаційні технології під мікроскопом (Маринчака Вадима 4-А (Г)): Інформаційні  технології та їхні вид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" y="3730630"/>
            <a:ext cx="9170264" cy="309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08" y="0"/>
            <a:ext cx="5206872" cy="4328519"/>
          </a:xfrm>
          <a:prstGeom prst="rect">
            <a:avLst/>
          </a:prstGeom>
        </p:spPr>
      </p:pic>
      <p:pic>
        <p:nvPicPr>
          <p:cNvPr id="3076" name="Picture 4" descr="X Міжнародна науково-практична конференція «МАТЕМАТИКА. ІНФОРМАЦІЙНІ  ТЕХНОЛОГІЇ. ОСВІТА» | Волинський національний університет імені Лесі  Украї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" y="44624"/>
            <a:ext cx="392792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071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6400800" cy="1747078"/>
          </a:xfrm>
        </p:spPr>
      </p:pic>
      <p:sp>
        <p:nvSpPr>
          <p:cNvPr id="5" name="Прямоугольник 4"/>
          <p:cNvSpPr/>
          <p:nvPr/>
        </p:nvSpPr>
        <p:spPr>
          <a:xfrm>
            <a:off x="564844" y="2060848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Рис.5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Організаційна структура КП «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Київреклама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16" y="2399402"/>
            <a:ext cx="5916961" cy="44113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5661248"/>
            <a:ext cx="2933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Рис.6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Мета створення КП «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Київреклама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1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99845103"/>
              </p:ext>
            </p:extLst>
          </p:nvPr>
        </p:nvGraphicFramePr>
        <p:xfrm>
          <a:off x="683569" y="731838"/>
          <a:ext cx="7632846" cy="4929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5289"/>
                <a:gridCol w="1001728"/>
                <a:gridCol w="1005405"/>
                <a:gridCol w="901702"/>
                <a:gridCol w="944361"/>
                <a:gridCol w="944361"/>
              </a:tblGrid>
              <a:tr h="23473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Показники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2018р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2019р.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2020р.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Відхилення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+,-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</a:tr>
              <a:tr h="7042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Чистий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доход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виручка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реалізації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продукції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товарів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робіт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послуг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28675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34836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44892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+10056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+28,87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</a:tr>
              <a:tr h="469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Собівартість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реалізованої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продукції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товарів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робіт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послуг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10217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11552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13282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+1730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+14,97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</a:tr>
              <a:tr h="234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Валовий: прибуток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18458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23282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+8328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+35,77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</a:tr>
              <a:tr h="234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Інші операційні доходи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9067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7119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-1948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-21,48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</a:tr>
              <a:tr h="234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Адміністративні витрати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11635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14989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+2077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+16,08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</a:tr>
              <a:tr h="234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Інші операційні витрати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10796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16217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+1493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+9,20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</a:tr>
              <a:tr h="70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Фінансові результати від операційної діяльності: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Прибуток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+2808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+87,15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</a:tr>
              <a:tr h="234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Інші доходи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+103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+7,90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</a:tr>
              <a:tr h="704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Фінансові результати від звичайної діяльності до оподаткування: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прибуток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7436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+2911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+64,33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</a:tr>
              <a:tr h="234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Витрати з податку на прибуток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+554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+69,51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</a:tr>
              <a:tr h="469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Чистий: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прибуток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6085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+2357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+63,22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60" marR="5396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81319" y="251090"/>
            <a:ext cx="57484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Показники фінансово-господарської діяльності КП «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Київреклама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2018-2020рр. тис. грн. 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9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87238022"/>
              </p:ext>
            </p:extLst>
          </p:nvPr>
        </p:nvGraphicFramePr>
        <p:xfrm>
          <a:off x="683568" y="1124745"/>
          <a:ext cx="7632848" cy="1460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0182"/>
                <a:gridCol w="987854"/>
                <a:gridCol w="987854"/>
                <a:gridCol w="769818"/>
                <a:gridCol w="1050038"/>
                <a:gridCol w="887102"/>
              </a:tblGrid>
              <a:tr h="18324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2018р.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2019р.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2020р.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Відхилення</a:t>
                      </a: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+/-</a:t>
                      </a: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9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Коефіцієнт покриття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1,07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+0,24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+28,91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3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Коефіцієнт швидкої ліквідності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+0,21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+26,25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3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Коефіцієнт абсолютної ліквідності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+0,22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+44,89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6" y="263932"/>
            <a:ext cx="79928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3375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Таблиця 2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333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Динаміка показників ліквідності КП «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Київреклама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333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2018-2020рр. тис. грн..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746943"/>
              </p:ext>
            </p:extLst>
          </p:nvPr>
        </p:nvGraphicFramePr>
        <p:xfrm>
          <a:off x="1143000" y="4077072"/>
          <a:ext cx="6400800" cy="2103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7149"/>
                <a:gridCol w="846186"/>
                <a:gridCol w="751454"/>
                <a:gridCol w="656722"/>
                <a:gridCol w="695127"/>
                <a:gridCol w="654162"/>
              </a:tblGrid>
              <a:tr h="4206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Відхилення</a:t>
                      </a:r>
                      <a:endParaRPr lang="ru-RU" sz="1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(+/-)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0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Коефіцієнт автономії (фінансової незалежності, концентрації власного капіталу)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-0,18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+0,115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-104,54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Коефіцієнт фінансової залежності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1,18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0,995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-0,115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-10,36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Коефіцієнт фінансування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0,096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0,0064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-0,0896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-93,33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Коефіцієнт фінансової стійкості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-0,025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-0,92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0,028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+0,948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-103,03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03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 фінансового левериджу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-5,62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+3,5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-2500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71601" y="3000236"/>
            <a:ext cx="748883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Таблиця 3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Розрахункові значення показників фінансової КП «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Київреклама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2018-2020рр. тис. грн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6727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</TotalTime>
  <Words>769</Words>
  <Application>Microsoft Office PowerPoint</Application>
  <PresentationFormat>Экран (4:3)</PresentationFormat>
  <Paragraphs>200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Доповідь завершено. 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ВНЗ «КИЇВСЬКИЙ УНІВЕРСИТЕТ РИНКОВИХ ВІДНОСИН»</dc:title>
  <dc:creator>Lenovo</dc:creator>
  <cp:lastModifiedBy>vasya</cp:lastModifiedBy>
  <cp:revision>13</cp:revision>
  <dcterms:created xsi:type="dcterms:W3CDTF">2021-12-02T18:33:00Z</dcterms:created>
  <dcterms:modified xsi:type="dcterms:W3CDTF">2021-12-06T10:02:58Z</dcterms:modified>
</cp:coreProperties>
</file>