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74" r:id="rId8"/>
    <p:sldId id="262" r:id="rId9"/>
    <p:sldId id="275" r:id="rId10"/>
    <p:sldId id="263" r:id="rId11"/>
    <p:sldId id="264" r:id="rId12"/>
    <p:sldId id="265" r:id="rId13"/>
    <p:sldId id="266" r:id="rId14"/>
    <p:sldId id="276" r:id="rId15"/>
    <p:sldId id="267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ВИЩИЙ НАВЧАЛЬНИЙ ЗАКЛАД </a:t>
            </a:r>
            <a:b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«КИЇВСЬКИЙ УНІВЕРСИТЕТ РИНКОВИХ ВІДНОСИН»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59340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МАГІСТЕРСЬКАЯ </a:t>
            </a:r>
            <a:r>
              <a:rPr lang="uk-UA" b="1" dirty="0"/>
              <a:t>РОБОТА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algn="ctr"/>
            <a:r>
              <a:rPr lang="uk-UA" dirty="0"/>
              <a:t>НА ТЕМУ: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algn="ctr"/>
            <a:r>
              <a:rPr lang="ru-RU" sz="2000" b="1" dirty="0" err="1" smtClean="0"/>
              <a:t>Розробка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стратегії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розвитку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торгової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компанії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(на </a:t>
            </a:r>
            <a:r>
              <a:rPr lang="ru-RU" sz="2000" b="1" dirty="0" err="1" smtClean="0"/>
              <a:t>прикладі</a:t>
            </a:r>
            <a:r>
              <a:rPr lang="ru-RU" sz="2000" b="1" dirty="0" smtClean="0"/>
              <a:t> ТОВ </a:t>
            </a:r>
            <a:r>
              <a:rPr lang="ru-RU" sz="2000" b="1" dirty="0" smtClean="0"/>
              <a:t>«</a:t>
            </a:r>
            <a:r>
              <a:rPr lang="ru-RU" sz="2000" b="1" dirty="0" smtClean="0"/>
              <a:t>САВІТАЛ</a:t>
            </a:r>
            <a:r>
              <a:rPr lang="ru-RU" sz="2000" b="1" dirty="0" smtClean="0"/>
              <a:t>»)</a:t>
            </a:r>
          </a:p>
          <a:p>
            <a:endParaRPr lang="uk-UA" dirty="0" smtClean="0"/>
          </a:p>
          <a:p>
            <a:endParaRPr lang="uk-UA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Студента                       </a:t>
            </a:r>
            <a:r>
              <a:rPr lang="uk-UA" u="sng" dirty="0" err="1" smtClean="0"/>
              <a:t>Щолокова</a:t>
            </a:r>
            <a:r>
              <a:rPr lang="uk-UA" u="sng" dirty="0" smtClean="0"/>
              <a:t> </a:t>
            </a:r>
            <a:r>
              <a:rPr lang="uk-UA" u="sng" dirty="0"/>
              <a:t>Дениса </a:t>
            </a:r>
            <a:r>
              <a:rPr lang="uk-UA" u="sng" dirty="0" smtClean="0"/>
              <a:t>Володимировича</a:t>
            </a:r>
            <a:endParaRPr lang="uk-UA" u="sng" dirty="0" smtClean="0"/>
          </a:p>
          <a:p>
            <a:endParaRPr lang="ru-RU" dirty="0"/>
          </a:p>
          <a:p>
            <a:r>
              <a:rPr lang="uk-UA" dirty="0" smtClean="0"/>
              <a:t>Науковий керівник:  </a:t>
            </a:r>
            <a:r>
              <a:rPr lang="uk-UA" u="sng" dirty="0" err="1" smtClean="0"/>
              <a:t>к.е.н</a:t>
            </a:r>
            <a:r>
              <a:rPr lang="uk-UA" u="sng" dirty="0"/>
              <a:t>., доцент </a:t>
            </a:r>
            <a:r>
              <a:rPr lang="uk-UA" u="sng" dirty="0" smtClean="0"/>
              <a:t>Бородіна О.М</a:t>
            </a:r>
            <a:r>
              <a:rPr lang="uk-UA" u="sng" dirty="0"/>
              <a:t>.</a:t>
            </a:r>
            <a:r>
              <a:rPr lang="uk-UA" dirty="0"/>
              <a:t>    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algn="ctr"/>
            <a:r>
              <a:rPr lang="uk-UA" dirty="0" smtClean="0"/>
              <a:t>Київ</a:t>
            </a:r>
            <a:r>
              <a:rPr lang="uk-UA" dirty="0" smtClean="0"/>
              <a:t>, 2021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3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556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 err="1"/>
              <a:t>Фінансово-економічні</a:t>
            </a:r>
            <a:r>
              <a:rPr lang="ru-RU" altLang="ru-RU" b="1" dirty="0"/>
              <a:t> </a:t>
            </a:r>
            <a:r>
              <a:rPr lang="ru-RU" altLang="ru-RU" b="1" dirty="0" err="1"/>
              <a:t>показники</a:t>
            </a:r>
            <a:r>
              <a:rPr lang="ru-RU" altLang="ru-RU" b="1" dirty="0"/>
              <a:t> </a:t>
            </a:r>
            <a:r>
              <a:rPr lang="ru-RU" altLang="ru-RU" b="1" dirty="0" err="1"/>
              <a:t>діяльності</a:t>
            </a:r>
            <a:r>
              <a:rPr lang="ru-RU" altLang="ru-RU" b="1" dirty="0"/>
              <a:t> ТОВ «САВІТАЛ»</a:t>
            </a:r>
            <a:endParaRPr lang="ru-RU" alt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0573"/>
              </p:ext>
            </p:extLst>
          </p:nvPr>
        </p:nvGraphicFramePr>
        <p:xfrm>
          <a:off x="323528" y="908721"/>
          <a:ext cx="8352927" cy="5221108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152128"/>
                <a:gridCol w="1080120"/>
                <a:gridCol w="1152127"/>
              </a:tblGrid>
              <a:tr h="7557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Найменування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показника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2019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2020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Нормативне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значення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покриття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/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поточної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ліквідності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1,01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1,055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1,14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&gt;1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або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2)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швидкої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ліквідності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0,31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0,22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0,6 –0,8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абсолютної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ліквідності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0,064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&gt; 0,2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платоспроможності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1,14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1,3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&gt; 0,5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забезпеченості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власними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оборотними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коштами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0,12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&gt; 0,1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маневреності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власного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капіталу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0,001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0,008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&gt; 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Дохід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виторг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)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від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реалізації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продукції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, тис. грн.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355,8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380,5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441.2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Чистий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прибуток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від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реалізації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продукції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, тис. грн.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338,6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359,7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414.2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Собівартість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реалізованої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продукції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, тис. грн.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168,9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187,6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235,7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Чистий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прибуток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, тис. грн.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30,4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44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66,09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чистої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рентабельності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реалізованої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продукції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0,085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0,11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0,15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Коефіцієнт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рентабельності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власного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капіталу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 (ROE)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0,046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0,062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0,09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000000"/>
                          </a:solidFill>
                          <a:latin typeface="Constantia" pitchFamily="16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6" charset="0"/>
                          <a:ea typeface="WenQuanYi Micro Hei" charset="0"/>
                          <a:cs typeface="WenQuanYi Micro Hei" charset="0"/>
                        </a:rPr>
                        <a:t>-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59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845" y="363931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err="1"/>
              <a:t>Основні</a:t>
            </a:r>
            <a:r>
              <a:rPr lang="ru-RU" altLang="ru-RU" b="1" dirty="0"/>
              <a:t> </a:t>
            </a:r>
            <a:r>
              <a:rPr lang="ru-RU" altLang="ru-RU" b="1" dirty="0" err="1"/>
              <a:t>аспекти</a:t>
            </a:r>
            <a:r>
              <a:rPr lang="ru-RU" altLang="ru-RU" b="1" dirty="0"/>
              <a:t> </a:t>
            </a:r>
            <a:r>
              <a:rPr lang="ru-RU" altLang="ru-RU" b="1" dirty="0" err="1"/>
              <a:t>стратегічного</a:t>
            </a:r>
            <a:r>
              <a:rPr lang="ru-RU" altLang="ru-RU" b="1" dirty="0"/>
              <a:t> плану </a:t>
            </a:r>
            <a:r>
              <a:rPr lang="ru-RU" altLang="ru-RU" b="1" dirty="0" err="1"/>
              <a:t>розвитку</a:t>
            </a:r>
            <a:r>
              <a:rPr lang="ru-RU" altLang="ru-RU" b="1" dirty="0"/>
              <a:t> ТОВ «САВІТАЛ»</a:t>
            </a:r>
            <a:endParaRPr lang="ru-RU" alt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13971"/>
              </p:ext>
            </p:extLst>
          </p:nvPr>
        </p:nvGraphicFramePr>
        <p:xfrm>
          <a:off x="313845" y="748001"/>
          <a:ext cx="8496944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043"/>
                <a:gridCol w="52469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Назва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Заходи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Мисія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Дарувати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своїм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споживачам</a:t>
                      </a:r>
                      <a:r>
                        <a:rPr lang="ru-RU" dirty="0" smtClean="0"/>
                        <a:t> комфорт та </a:t>
                      </a:r>
                      <a:r>
                        <a:rPr lang="ru-RU" dirty="0" err="1" smtClean="0"/>
                        <a:t>якість.Одним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основних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механізмів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реалізації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своєї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місії</a:t>
                      </a:r>
                      <a:r>
                        <a:rPr lang="ru-RU" dirty="0" smtClean="0"/>
                        <a:t> ТОВ «САВІТАЛ» </a:t>
                      </a:r>
                      <a:r>
                        <a:rPr lang="ru-RU" dirty="0" err="1" smtClean="0"/>
                        <a:t>бачить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індивідуальному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доборі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всіх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товарів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матеріалів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монтажних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електро-будівельних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робіт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Стратегічна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Збільшення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збуту</a:t>
                      </a:r>
                      <a:r>
                        <a:rPr lang="ru-RU" dirty="0" smtClean="0"/>
                        <a:t> на 15%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Стратегічні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задачі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Розширення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клієнтської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бази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Розширення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асортименту</a:t>
                      </a:r>
                      <a:r>
                        <a:rPr lang="ru-RU" dirty="0" smtClean="0"/>
                        <a:t> товару.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Середньострокові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(2022-2026)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Укладання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договорів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постачання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електротоварів</a:t>
                      </a:r>
                      <a:r>
                        <a:rPr lang="ru-RU" dirty="0" smtClean="0"/>
                        <a:t> з великими </a:t>
                      </a:r>
                      <a:r>
                        <a:rPr lang="ru-RU" dirty="0" err="1" smtClean="0"/>
                        <a:t>замовниками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будівельними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компаніями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Короткострокові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(2022-2023)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створення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відділу</a:t>
                      </a:r>
                      <a:r>
                        <a:rPr lang="ru-RU" dirty="0" smtClean="0"/>
                        <a:t> маркетингу;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відкриття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регіональної</a:t>
                      </a:r>
                      <a:r>
                        <a:rPr lang="ru-RU" dirty="0" smtClean="0"/>
                        <a:t> точки продажу в </a:t>
                      </a:r>
                      <a:r>
                        <a:rPr lang="ru-RU" dirty="0" err="1" smtClean="0"/>
                        <a:t>області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підписати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договір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будівельною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компанією</a:t>
                      </a:r>
                      <a:r>
                        <a:rPr lang="ru-RU" dirty="0" smtClean="0"/>
                        <a:t> про </a:t>
                      </a:r>
                      <a:r>
                        <a:rPr lang="ru-RU" dirty="0" err="1" smtClean="0"/>
                        <a:t>надання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технічних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монтажних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робіт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845" y="363931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3845" y="424835"/>
            <a:ext cx="8362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err="1"/>
              <a:t>Організаційна</a:t>
            </a:r>
            <a:r>
              <a:rPr lang="ru-RU" altLang="ru-RU" b="1" dirty="0"/>
              <a:t> структура ТОВ «САВІТАЛ», </a:t>
            </a:r>
            <a:r>
              <a:rPr lang="ru-RU" altLang="ru-RU" b="1" dirty="0" err="1"/>
              <a:t>що</a:t>
            </a:r>
            <a:r>
              <a:rPr lang="ru-RU" altLang="ru-RU" b="1" dirty="0"/>
              <a:t> </a:t>
            </a:r>
            <a:r>
              <a:rPr lang="ru-RU" altLang="ru-RU" b="1" dirty="0" err="1"/>
              <a:t>рекомендується</a:t>
            </a:r>
            <a:r>
              <a:rPr lang="ru-RU" altLang="ru-RU" b="1" dirty="0"/>
              <a:t>, </a:t>
            </a:r>
            <a:r>
              <a:rPr lang="ru-RU" altLang="ru-RU" b="1" dirty="0" err="1"/>
              <a:t>після</a:t>
            </a:r>
            <a:r>
              <a:rPr lang="ru-RU" altLang="ru-RU" b="1" dirty="0"/>
              <a:t> </a:t>
            </a:r>
            <a:r>
              <a:rPr lang="ru-RU" altLang="ru-RU" b="1" dirty="0" err="1"/>
              <a:t>введення</a:t>
            </a:r>
            <a:r>
              <a:rPr lang="ru-RU" altLang="ru-RU" b="1" dirty="0"/>
              <a:t> структурно </a:t>
            </a:r>
            <a:r>
              <a:rPr lang="ru-RU" altLang="ru-RU" b="1" dirty="0" err="1"/>
              <a:t>одиниці</a:t>
            </a:r>
            <a:r>
              <a:rPr lang="ru-RU" altLang="ru-RU" b="1" dirty="0"/>
              <a:t> – </a:t>
            </a:r>
            <a:r>
              <a:rPr lang="ru-RU" altLang="ru-RU" b="1" dirty="0" err="1"/>
              <a:t>відділ</a:t>
            </a:r>
            <a:r>
              <a:rPr lang="ru-RU" altLang="ru-RU" b="1" dirty="0"/>
              <a:t> маркетингу</a:t>
            </a:r>
            <a:endParaRPr lang="ru-RU" altLang="ru-RU" b="1" dirty="0"/>
          </a:p>
        </p:txBody>
      </p:sp>
      <p:grpSp>
        <p:nvGrpSpPr>
          <p:cNvPr id="8" name="Полотно 195"/>
          <p:cNvGrpSpPr/>
          <p:nvPr/>
        </p:nvGrpSpPr>
        <p:grpSpPr>
          <a:xfrm>
            <a:off x="1601787" y="1071165"/>
            <a:ext cx="5940425" cy="5539293"/>
            <a:chOff x="0" y="0"/>
            <a:chExt cx="5940425" cy="594307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5940425" cy="552323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714585" y="228832"/>
              <a:ext cx="2171970" cy="3436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ТО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В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«САВ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І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ТАЛ»</a:t>
              </a: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  "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28288" y="800454"/>
              <a:ext cx="1943682" cy="4568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Виконавчий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директор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315027" y="800502"/>
              <a:ext cx="1943682" cy="342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Г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л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вн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и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й бухгалтер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315027" y="1257346"/>
              <a:ext cx="1712966" cy="342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Бухгалтер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і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28288" y="1333500"/>
              <a:ext cx="1828729" cy="4954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</a:t>
              </a: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№1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28288" y="1943023"/>
              <a:ext cx="1712966" cy="799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и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, 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обслуговуючий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28288" y="2857531"/>
              <a:ext cx="1943682" cy="570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 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№2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28288" y="3543207"/>
              <a:ext cx="1716204" cy="798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и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, 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обслуговцючий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28288" y="4457715"/>
              <a:ext cx="1828729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</a:t>
              </a: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№3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28288" y="5143392"/>
              <a:ext cx="1714585" cy="799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и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, 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обслуговцючий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543314" y="2742544"/>
              <a:ext cx="1714585" cy="6856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Транспортне 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господарство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3543314" y="3543207"/>
              <a:ext cx="1714585" cy="3699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МТП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543314" y="4114877"/>
              <a:ext cx="1714585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Склад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543314" y="4800554"/>
              <a:ext cx="1714585" cy="3420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Ох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р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на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Line 18"/>
            <p:cNvCxnSpPr/>
            <p:nvPr/>
          </p:nvCxnSpPr>
          <p:spPr bwMode="auto">
            <a:xfrm flipH="1">
              <a:off x="1256391" y="571670"/>
              <a:ext cx="1715395" cy="250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9"/>
            <p:cNvCxnSpPr/>
            <p:nvPr/>
          </p:nvCxnSpPr>
          <p:spPr bwMode="auto">
            <a:xfrm>
              <a:off x="2857642" y="571670"/>
              <a:ext cx="1485488" cy="2288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20"/>
            <p:cNvCxnSpPr/>
            <p:nvPr/>
          </p:nvCxnSpPr>
          <p:spPr bwMode="auto">
            <a:xfrm>
              <a:off x="4228986" y="1143340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21"/>
            <p:cNvCxnSpPr/>
            <p:nvPr/>
          </p:nvCxnSpPr>
          <p:spPr bwMode="auto">
            <a:xfrm flipH="1">
              <a:off x="114144" y="914508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2"/>
            <p:cNvCxnSpPr/>
            <p:nvPr/>
          </p:nvCxnSpPr>
          <p:spPr bwMode="auto">
            <a:xfrm>
              <a:off x="114144" y="914508"/>
              <a:ext cx="0" cy="3886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3"/>
            <p:cNvCxnSpPr/>
            <p:nvPr/>
          </p:nvCxnSpPr>
          <p:spPr bwMode="auto">
            <a:xfrm>
              <a:off x="114144" y="160018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4"/>
            <p:cNvCxnSpPr/>
            <p:nvPr/>
          </p:nvCxnSpPr>
          <p:spPr bwMode="auto">
            <a:xfrm>
              <a:off x="114144" y="1600185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25"/>
            <p:cNvCxnSpPr/>
            <p:nvPr/>
          </p:nvCxnSpPr>
          <p:spPr bwMode="auto">
            <a:xfrm>
              <a:off x="114144" y="3200369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26"/>
            <p:cNvCxnSpPr/>
            <p:nvPr/>
          </p:nvCxnSpPr>
          <p:spPr bwMode="auto">
            <a:xfrm>
              <a:off x="114144" y="4800554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27"/>
            <p:cNvCxnSpPr/>
            <p:nvPr/>
          </p:nvCxnSpPr>
          <p:spPr bwMode="auto">
            <a:xfrm>
              <a:off x="1028913" y="5029386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28"/>
            <p:cNvCxnSpPr/>
            <p:nvPr/>
          </p:nvCxnSpPr>
          <p:spPr bwMode="auto">
            <a:xfrm>
              <a:off x="1028913" y="3429201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29"/>
            <p:cNvCxnSpPr/>
            <p:nvPr/>
          </p:nvCxnSpPr>
          <p:spPr bwMode="auto">
            <a:xfrm>
              <a:off x="1028913" y="1829017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0"/>
            <p:cNvCxnSpPr/>
            <p:nvPr/>
          </p:nvCxnSpPr>
          <p:spPr bwMode="auto">
            <a:xfrm>
              <a:off x="2171970" y="1143340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31"/>
            <p:cNvCxnSpPr/>
            <p:nvPr/>
          </p:nvCxnSpPr>
          <p:spPr bwMode="auto">
            <a:xfrm>
              <a:off x="2171970" y="914508"/>
              <a:ext cx="11430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2"/>
            <p:cNvCxnSpPr/>
            <p:nvPr/>
          </p:nvCxnSpPr>
          <p:spPr bwMode="auto">
            <a:xfrm flipH="1">
              <a:off x="2171970" y="1028514"/>
              <a:ext cx="11430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33"/>
            <p:cNvCxnSpPr/>
            <p:nvPr/>
          </p:nvCxnSpPr>
          <p:spPr bwMode="auto">
            <a:xfrm>
              <a:off x="2171970" y="1257346"/>
              <a:ext cx="1028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34"/>
            <p:cNvCxnSpPr/>
            <p:nvPr/>
          </p:nvCxnSpPr>
          <p:spPr bwMode="auto">
            <a:xfrm>
              <a:off x="3200073" y="1257346"/>
              <a:ext cx="810" cy="456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35"/>
            <p:cNvCxnSpPr/>
            <p:nvPr/>
          </p:nvCxnSpPr>
          <p:spPr bwMode="auto">
            <a:xfrm>
              <a:off x="3200073" y="1714190"/>
              <a:ext cx="21719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36"/>
            <p:cNvCxnSpPr/>
            <p:nvPr/>
          </p:nvCxnSpPr>
          <p:spPr bwMode="auto">
            <a:xfrm>
              <a:off x="5372043" y="1714190"/>
              <a:ext cx="810" cy="3200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37"/>
            <p:cNvCxnSpPr/>
            <p:nvPr/>
          </p:nvCxnSpPr>
          <p:spPr bwMode="auto">
            <a:xfrm flipH="1">
              <a:off x="5257899" y="2171855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39"/>
            <p:cNvCxnSpPr/>
            <p:nvPr/>
          </p:nvCxnSpPr>
          <p:spPr bwMode="auto">
            <a:xfrm flipH="1">
              <a:off x="5257899" y="3200369"/>
              <a:ext cx="114144" cy="16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40"/>
            <p:cNvCxnSpPr/>
            <p:nvPr/>
          </p:nvCxnSpPr>
          <p:spPr bwMode="auto">
            <a:xfrm flipH="1">
              <a:off x="5257899" y="4343710"/>
              <a:ext cx="114144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41"/>
            <p:cNvCxnSpPr/>
            <p:nvPr/>
          </p:nvCxnSpPr>
          <p:spPr bwMode="auto">
            <a:xfrm>
              <a:off x="2057017" y="1600185"/>
              <a:ext cx="9147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43"/>
            <p:cNvCxnSpPr/>
            <p:nvPr/>
          </p:nvCxnSpPr>
          <p:spPr bwMode="auto">
            <a:xfrm>
              <a:off x="2971786" y="1600185"/>
              <a:ext cx="0" cy="3200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44"/>
            <p:cNvCxnSpPr/>
            <p:nvPr/>
          </p:nvCxnSpPr>
          <p:spPr bwMode="auto">
            <a:xfrm>
              <a:off x="2057017" y="4800554"/>
              <a:ext cx="9147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45"/>
            <p:cNvCxnSpPr/>
            <p:nvPr/>
          </p:nvCxnSpPr>
          <p:spPr bwMode="auto">
            <a:xfrm>
              <a:off x="2971786" y="2362355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47"/>
            <p:cNvCxnSpPr/>
            <p:nvPr/>
          </p:nvCxnSpPr>
          <p:spPr bwMode="auto">
            <a:xfrm flipH="1">
              <a:off x="2971786" y="2057849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3543314" y="1914551"/>
              <a:ext cx="1714585" cy="65711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Відділ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маркетинг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52" name="Line 51"/>
            <p:cNvCxnSpPr/>
            <p:nvPr/>
          </p:nvCxnSpPr>
          <p:spPr bwMode="auto">
            <a:xfrm flipH="1">
              <a:off x="5257899" y="4914560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52"/>
            <p:cNvCxnSpPr/>
            <p:nvPr/>
          </p:nvCxnSpPr>
          <p:spPr bwMode="auto">
            <a:xfrm>
              <a:off x="2971786" y="2943194"/>
              <a:ext cx="571528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53"/>
            <p:cNvCxnSpPr/>
            <p:nvPr/>
          </p:nvCxnSpPr>
          <p:spPr bwMode="auto">
            <a:xfrm flipH="1" flipV="1">
              <a:off x="2971786" y="3180807"/>
              <a:ext cx="571528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54"/>
            <p:cNvCxnSpPr/>
            <p:nvPr/>
          </p:nvCxnSpPr>
          <p:spPr bwMode="auto">
            <a:xfrm>
              <a:off x="2971786" y="3657213"/>
              <a:ext cx="571528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55"/>
            <p:cNvCxnSpPr/>
            <p:nvPr/>
          </p:nvCxnSpPr>
          <p:spPr bwMode="auto">
            <a:xfrm flipH="1">
              <a:off x="2971786" y="3772039"/>
              <a:ext cx="571528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56"/>
            <p:cNvCxnSpPr/>
            <p:nvPr/>
          </p:nvCxnSpPr>
          <p:spPr bwMode="auto">
            <a:xfrm>
              <a:off x="2971786" y="4457715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57"/>
            <p:cNvCxnSpPr/>
            <p:nvPr/>
          </p:nvCxnSpPr>
          <p:spPr bwMode="auto">
            <a:xfrm flipH="1">
              <a:off x="2971786" y="4343710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58"/>
            <p:cNvCxnSpPr/>
            <p:nvPr/>
          </p:nvCxnSpPr>
          <p:spPr bwMode="auto">
            <a:xfrm flipH="1">
              <a:off x="5257899" y="3772039"/>
              <a:ext cx="114144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939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845" y="36393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Пропонована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ТОВ «САВІТАЛ»</a:t>
            </a: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6430"/>
              </p:ext>
            </p:extLst>
          </p:nvPr>
        </p:nvGraphicFramePr>
        <p:xfrm>
          <a:off x="539552" y="2060848"/>
          <a:ext cx="7992888" cy="40324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30750"/>
                <a:gridCol w="2262138"/>
              </a:tblGrid>
              <a:tr h="776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Основні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статті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маркетингових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витрат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0477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Витрати</a:t>
                      </a: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spc="5" dirty="0" err="1">
                          <a:solidFill>
                            <a:schemeClr val="tx1"/>
                          </a:solidFill>
                          <a:effectLst/>
                        </a:rPr>
                        <a:t>грн</a:t>
                      </a: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/м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і</a:t>
                      </a:r>
                      <a:r>
                        <a:rPr lang="ru-RU" sz="1600" spc="5" dirty="0" err="1">
                          <a:solidFill>
                            <a:schemeClr val="tx1"/>
                          </a:solidFill>
                          <a:effectLst/>
                        </a:rPr>
                        <a:t>сяц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1. Посадовий оклад менеджера маркетингової служби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10 000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2. Технічне оновлення та підтримка сайту, розсилка пропозицій потенційним клієнтам і ін.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6 000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3. Навчання менеджера маркетингової служби товарної специфікації електротоварів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4 000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4. Реклама зовнішня, в інтернет ресурсах, спеціалізованих буклетах і ін.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15 000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5. Соцпакет: корпоративний мобільний зв'язок, транспорт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4 500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сього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5775" algn="l"/>
                        </a:tabLst>
                      </a:pPr>
                      <a:r>
                        <a:rPr lang="ru-RU" sz="1600" spc="5" dirty="0">
                          <a:solidFill>
                            <a:schemeClr val="tx1"/>
                          </a:solidFill>
                          <a:effectLst/>
                        </a:rPr>
                        <a:t>39 500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ефективності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маркетингових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ТОВ «САВІТАЛ»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90318"/>
              </p:ext>
            </p:extLst>
          </p:nvPr>
        </p:nvGraphicFramePr>
        <p:xfrm>
          <a:off x="827584" y="1124744"/>
          <a:ext cx="7272808" cy="5427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806"/>
                <a:gridCol w="1314304"/>
                <a:gridCol w="1390505"/>
                <a:gridCol w="748444"/>
                <a:gridCol w="1158126"/>
                <a:gridCol w="125623"/>
              </a:tblGrid>
              <a:tr h="68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 </a:t>
                      </a:r>
                      <a:r>
                        <a:rPr lang="uk-UA" sz="1400" dirty="0">
                          <a:effectLst/>
                        </a:rPr>
                        <a:t>впровадження</a:t>
                      </a:r>
                      <a:r>
                        <a:rPr lang="ru-RU" sz="1400" dirty="0">
                          <a:effectLst/>
                        </a:rPr>
                        <a:t> (2020)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r>
                        <a:rPr lang="uk-UA" sz="1400">
                          <a:effectLst/>
                        </a:rPr>
                        <a:t>і</a:t>
                      </a:r>
                      <a:r>
                        <a:rPr lang="ru-RU" sz="1400">
                          <a:effectLst/>
                        </a:rPr>
                        <a:t>сл</a:t>
                      </a:r>
                      <a:r>
                        <a:rPr lang="uk-UA" sz="1400">
                          <a:effectLst/>
                        </a:rPr>
                        <a:t>я впровадження</a:t>
                      </a:r>
                      <a:r>
                        <a:rPr lang="ru-RU" sz="1400">
                          <a:effectLst/>
                        </a:rPr>
                        <a:t> (202</a:t>
                      </a:r>
                      <a:r>
                        <a:rPr lang="uk-UA" sz="14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Темп рост</a:t>
                      </a:r>
                      <a:r>
                        <a:rPr lang="uk-UA" sz="1400">
                          <a:effectLst/>
                        </a:rPr>
                        <a:t>у</a:t>
                      </a:r>
                      <a:r>
                        <a:rPr lang="ru-RU" sz="1400">
                          <a:effectLst/>
                        </a:rPr>
                        <a:t>,%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Відхилення</a:t>
                      </a:r>
                      <a:r>
                        <a:rPr lang="ru-RU" sz="1400">
                          <a:effectLst/>
                        </a:rPr>
                        <a:t> (+, -)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Дохід від реалізації послуг, тис. </a:t>
                      </a:r>
                      <a:r>
                        <a:rPr lang="uk-UA" sz="1400">
                          <a:effectLst/>
                        </a:rPr>
                        <a:t>г</a:t>
                      </a:r>
                      <a:r>
                        <a:rPr lang="ru-RU" sz="1400">
                          <a:effectLst/>
                        </a:rPr>
                        <a:t>рн.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308,1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Податок на додану вартість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144,15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51,15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Чистий дохід від реалізації послуг, тис. </a:t>
                      </a:r>
                      <a:r>
                        <a:rPr lang="uk-UA" sz="1400">
                          <a:effectLst/>
                        </a:rPr>
                        <a:t>г</a:t>
                      </a:r>
                      <a:r>
                        <a:rPr lang="ru-RU" sz="1400">
                          <a:effectLst/>
                        </a:rPr>
                        <a:t>рн.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723,95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256,95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Витрати, тис. </a:t>
                      </a:r>
                      <a:r>
                        <a:rPr lang="uk-UA" sz="1400">
                          <a:effectLst/>
                        </a:rPr>
                        <a:t>г</a:t>
                      </a:r>
                      <a:r>
                        <a:rPr lang="ru-RU" sz="1400">
                          <a:effectLst/>
                        </a:rPr>
                        <a:t>рн.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652,85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236,85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Чистий прибуток, тис. </a:t>
                      </a:r>
                      <a:r>
                        <a:rPr lang="uk-UA" sz="1400">
                          <a:effectLst/>
                        </a:rPr>
                        <a:t>г</a:t>
                      </a:r>
                      <a:r>
                        <a:rPr lang="ru-RU" sz="1400">
                          <a:effectLst/>
                        </a:rPr>
                        <a:t>рн.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71,1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Кількість оптових замовлень, шт.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великих будівельних компаній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індивідуальних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 Динаміка замовлень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0,96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-0,06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Частка ринку,%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Показники ефективності маркетингу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 Витрати на маркетинг, тис. </a:t>
                      </a:r>
                      <a:r>
                        <a:rPr lang="uk-UA" sz="1400">
                          <a:effectLst/>
                        </a:rPr>
                        <a:t>г</a:t>
                      </a:r>
                      <a:r>
                        <a:rPr lang="ru-RU" sz="1400">
                          <a:effectLst/>
                        </a:rPr>
                        <a:t>рн.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25,40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173,6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 Коефіцієнт рекламно-інформаційних витрат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 Затрато</a:t>
                      </a:r>
                      <a:r>
                        <a:rPr lang="uk-UA" sz="1400">
                          <a:effectLst/>
                        </a:rPr>
                        <a:t>ві</a:t>
                      </a:r>
                      <a:r>
                        <a:rPr lang="ru-RU" sz="1400">
                          <a:effectLst/>
                        </a:rPr>
                        <a:t>ддача,%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30" marR="489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18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7755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показники економічної ефективності проекту впровадження маркетингової служби та реалізації маркетингової стратегії в компанії ТОВ «САВІТАЛ»</a:t>
            </a: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16268"/>
              </p:ext>
            </p:extLst>
          </p:nvPr>
        </p:nvGraphicFramePr>
        <p:xfrm>
          <a:off x="395536" y="2420888"/>
          <a:ext cx="8208913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09690"/>
                <a:gridCol w="4699223"/>
              </a:tblGrid>
              <a:tr h="545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Показники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Найбільш імовірний сценарій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5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Стартова потреба в інвестиціях, тис грн.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199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5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Чиста поточна вартість проекту (NPV), тис грн.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136,9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Індекс прибутковості (РІ),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0,69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Термін окупності проекту, років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1,45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2084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altLang="ru-RU" dirty="0"/>
              <a:t>У </a:t>
            </a:r>
            <a:r>
              <a:rPr lang="ru-RU" altLang="ru-RU" dirty="0" err="1"/>
              <a:t>процесі</a:t>
            </a:r>
            <a:r>
              <a:rPr lang="ru-RU" altLang="ru-RU" dirty="0"/>
              <a:t> </a:t>
            </a:r>
            <a:r>
              <a:rPr lang="ru-RU" altLang="ru-RU" dirty="0" err="1"/>
              <a:t>дослідження</a:t>
            </a:r>
            <a:r>
              <a:rPr lang="ru-RU" altLang="ru-RU" dirty="0"/>
              <a:t> в рамках </a:t>
            </a:r>
            <a:r>
              <a:rPr lang="ru-RU" altLang="ru-RU" dirty="0" err="1"/>
              <a:t>укрупнених</a:t>
            </a:r>
            <a:r>
              <a:rPr lang="ru-RU" altLang="ru-RU" dirty="0"/>
              <a:t> </a:t>
            </a:r>
            <a:r>
              <a:rPr lang="ru-RU" altLang="ru-RU" dirty="0" err="1"/>
              <a:t>груп</a:t>
            </a:r>
            <a:r>
              <a:rPr lang="ru-RU" altLang="ru-RU" dirty="0"/>
              <a:t> </a:t>
            </a:r>
            <a:r>
              <a:rPr lang="ru-RU" altLang="ru-RU" dirty="0" err="1"/>
              <a:t>можливих</a:t>
            </a:r>
            <a:r>
              <a:rPr lang="ru-RU" altLang="ru-RU" dirty="0"/>
              <a:t> </a:t>
            </a:r>
            <a:r>
              <a:rPr lang="ru-RU" altLang="ru-RU" dirty="0" err="1"/>
              <a:t>факторів</a:t>
            </a:r>
            <a:r>
              <a:rPr lang="ru-RU" altLang="ru-RU" dirty="0"/>
              <a:t> </a:t>
            </a:r>
            <a:r>
              <a:rPr lang="ru-RU" altLang="ru-RU" dirty="0" err="1"/>
              <a:t>ризику</a:t>
            </a:r>
            <a:r>
              <a:rPr lang="ru-RU" altLang="ru-RU" dirty="0"/>
              <a:t> для ТОВ «САВІТАЛ» </a:t>
            </a:r>
            <a:r>
              <a:rPr lang="ru-RU" altLang="ru-RU" dirty="0" err="1"/>
              <a:t>було</a:t>
            </a:r>
            <a:r>
              <a:rPr lang="ru-RU" altLang="ru-RU" dirty="0"/>
              <a:t> </a:t>
            </a:r>
            <a:r>
              <a:rPr lang="ru-RU" altLang="ru-RU" dirty="0" err="1"/>
              <a:t>виявлено</a:t>
            </a:r>
            <a:r>
              <a:rPr lang="ru-RU" altLang="ru-RU" dirty="0"/>
              <a:t> </a:t>
            </a:r>
            <a:r>
              <a:rPr lang="ru-RU" altLang="ru-RU" dirty="0" err="1"/>
              <a:t>такі</a:t>
            </a:r>
            <a:r>
              <a:rPr lang="ru-RU" altLang="ru-RU" dirty="0" smtClean="0"/>
              <a:t>:</a:t>
            </a:r>
          </a:p>
          <a:p>
            <a:pPr algn="ctr" fontAlgn="t"/>
            <a:endParaRPr lang="ru-RU" altLang="ru-RU" dirty="0" smtClean="0"/>
          </a:p>
          <a:p>
            <a:pPr algn="just" fontAlgn="t"/>
            <a:r>
              <a:rPr lang="ru-RU" altLang="ru-RU" dirty="0" smtClean="0"/>
              <a:t>- </a:t>
            </a:r>
            <a:r>
              <a:rPr lang="ru-RU" altLang="ru-RU" dirty="0" err="1" smtClean="0"/>
              <a:t>зростання</a:t>
            </a:r>
            <a:r>
              <a:rPr lang="ru-RU" altLang="ru-RU" dirty="0" smtClean="0"/>
              <a:t>/</a:t>
            </a:r>
            <a:r>
              <a:rPr lang="ru-RU" altLang="ru-RU" dirty="0" err="1" smtClean="0"/>
              <a:t>зниження</a:t>
            </a:r>
            <a:r>
              <a:rPr lang="ru-RU" altLang="ru-RU" dirty="0" smtClean="0"/>
              <a:t> </a:t>
            </a:r>
            <a:r>
              <a:rPr lang="ru-RU" altLang="ru-RU" dirty="0" err="1"/>
              <a:t>цін</a:t>
            </a:r>
            <a:r>
              <a:rPr lang="ru-RU" altLang="ru-RU" dirty="0"/>
              <a:t> та </a:t>
            </a:r>
            <a:r>
              <a:rPr lang="ru-RU" altLang="ru-RU" dirty="0" err="1"/>
              <a:t>інфляція</a:t>
            </a:r>
            <a:r>
              <a:rPr lang="ru-RU" altLang="ru-RU" dirty="0" smtClean="0"/>
              <a:t>;</a:t>
            </a:r>
          </a:p>
          <a:p>
            <a:pPr algn="just" fontAlgn="t"/>
            <a:endParaRPr lang="ru-RU" altLang="ru-RU" dirty="0"/>
          </a:p>
          <a:p>
            <a:pPr algn="just" fontAlgn="t"/>
            <a:r>
              <a:rPr lang="ru-RU" altLang="ru-RU" dirty="0" smtClean="0"/>
              <a:t>- </a:t>
            </a:r>
            <a:r>
              <a:rPr lang="ru-RU" altLang="ru-RU" dirty="0" err="1" smtClean="0"/>
              <a:t>зміни</a:t>
            </a:r>
            <a:r>
              <a:rPr lang="ru-RU" altLang="ru-RU" dirty="0" smtClean="0"/>
              <a:t> </a:t>
            </a:r>
            <a:r>
              <a:rPr lang="ru-RU" altLang="ru-RU" dirty="0"/>
              <a:t>у </a:t>
            </a:r>
            <a:r>
              <a:rPr lang="ru-RU" altLang="ru-RU" dirty="0" err="1"/>
              <a:t>законодавстві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обмежують</a:t>
            </a:r>
            <a:r>
              <a:rPr lang="ru-RU" altLang="ru-RU" dirty="0"/>
              <a:t> </a:t>
            </a:r>
            <a:r>
              <a:rPr lang="ru-RU" altLang="ru-RU" dirty="0" err="1"/>
              <a:t>підприємницьку</a:t>
            </a:r>
            <a:r>
              <a:rPr lang="ru-RU" altLang="ru-RU" dirty="0"/>
              <a:t> </a:t>
            </a:r>
            <a:r>
              <a:rPr lang="ru-RU" altLang="ru-RU" dirty="0" err="1"/>
              <a:t>діяльність</a:t>
            </a:r>
            <a:r>
              <a:rPr lang="ru-RU" altLang="ru-RU" dirty="0"/>
              <a:t> (особливо в </a:t>
            </a:r>
            <a:r>
              <a:rPr lang="ru-RU" altLang="ru-RU" dirty="0" err="1"/>
              <a:t>умовах</a:t>
            </a:r>
            <a:r>
              <a:rPr lang="ru-RU" altLang="ru-RU" dirty="0"/>
              <a:t> </a:t>
            </a:r>
            <a:r>
              <a:rPr lang="ru-RU" altLang="ru-RU" dirty="0" err="1"/>
              <a:t>карантинних</a:t>
            </a:r>
            <a:r>
              <a:rPr lang="ru-RU" altLang="ru-RU" dirty="0"/>
              <a:t> </a:t>
            </a:r>
            <a:r>
              <a:rPr lang="ru-RU" altLang="ru-RU" dirty="0" err="1"/>
              <a:t>обмежень</a:t>
            </a:r>
            <a:r>
              <a:rPr lang="ru-RU" altLang="ru-RU" dirty="0" smtClean="0"/>
              <a:t>);</a:t>
            </a:r>
          </a:p>
          <a:p>
            <a:pPr algn="just" fontAlgn="t"/>
            <a:endParaRPr lang="ru-RU" altLang="ru-RU" dirty="0"/>
          </a:p>
          <a:p>
            <a:pPr algn="just" fontAlgn="t"/>
            <a:r>
              <a:rPr lang="ru-RU" altLang="ru-RU" dirty="0" smtClean="0"/>
              <a:t>- </a:t>
            </a:r>
            <a:r>
              <a:rPr lang="ru-RU" altLang="ru-RU" dirty="0" err="1" smtClean="0"/>
              <a:t>несанкціоновані</a:t>
            </a:r>
            <a:r>
              <a:rPr lang="ru-RU" altLang="ru-RU" dirty="0" smtClean="0"/>
              <a:t> </a:t>
            </a:r>
            <a:r>
              <a:rPr lang="ru-RU" altLang="ru-RU" dirty="0" err="1"/>
              <a:t>дії</a:t>
            </a:r>
            <a:r>
              <a:rPr lang="ru-RU" altLang="ru-RU" dirty="0"/>
              <a:t> 3-х </a:t>
            </a:r>
            <a:r>
              <a:rPr lang="ru-RU" altLang="ru-RU" dirty="0" err="1"/>
              <a:t>осіб</a:t>
            </a:r>
            <a:r>
              <a:rPr lang="ru-RU" altLang="ru-RU" dirty="0"/>
              <a:t> (</a:t>
            </a:r>
            <a:r>
              <a:rPr lang="ru-RU" altLang="ru-RU" dirty="0" err="1"/>
              <a:t>пограбування</a:t>
            </a:r>
            <a:r>
              <a:rPr lang="ru-RU" altLang="ru-RU" dirty="0"/>
              <a:t>, </a:t>
            </a:r>
            <a:r>
              <a:rPr lang="ru-RU" altLang="ru-RU" dirty="0" err="1"/>
              <a:t>підпали</a:t>
            </a:r>
            <a:r>
              <a:rPr lang="ru-RU" altLang="ru-RU" dirty="0"/>
              <a:t>, </a:t>
            </a:r>
            <a:r>
              <a:rPr lang="ru-RU" altLang="ru-RU" dirty="0" err="1"/>
              <a:t>злодійство</a:t>
            </a:r>
            <a:r>
              <a:rPr lang="ru-RU" altLang="ru-RU" dirty="0" smtClean="0"/>
              <a:t>);</a:t>
            </a:r>
          </a:p>
          <a:p>
            <a:pPr algn="just" fontAlgn="t"/>
            <a:endParaRPr lang="ru-RU" altLang="ru-RU" dirty="0"/>
          </a:p>
          <a:p>
            <a:pPr algn="just" fontAlgn="t"/>
            <a:r>
              <a:rPr lang="ru-RU" altLang="ru-RU" dirty="0" smtClean="0"/>
              <a:t>- </a:t>
            </a:r>
            <a:r>
              <a:rPr lang="ru-RU" altLang="ru-RU" dirty="0" err="1" smtClean="0"/>
              <a:t>нестійкість</a:t>
            </a:r>
            <a:r>
              <a:rPr lang="ru-RU" altLang="ru-RU" dirty="0" smtClean="0"/>
              <a:t> </a:t>
            </a:r>
            <a:r>
              <a:rPr lang="ru-RU" altLang="ru-RU" dirty="0" err="1"/>
              <a:t>попиту</a:t>
            </a:r>
            <a:r>
              <a:rPr lang="ru-RU" altLang="ru-RU" dirty="0"/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71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93" y="939216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b="1" dirty="0" smtClean="0">
                <a:cs typeface="Times New Roman" pitchFamily="16" charset="0"/>
              </a:rPr>
              <a:t>ВИСНОВКИ</a:t>
            </a:r>
            <a:endParaRPr lang="ru-RU" altLang="ru-RU" b="1" dirty="0" smtClean="0">
              <a:cs typeface="Times New Roman" pitchFamily="16" charset="0"/>
            </a:endParaRPr>
          </a:p>
          <a:p>
            <a:pPr algn="ctr">
              <a:lnSpc>
                <a:spcPct val="150000"/>
              </a:lnSpc>
            </a:pPr>
            <a:endParaRPr lang="ru-RU" altLang="ru-RU" b="1" dirty="0" smtClean="0">
              <a:cs typeface="Times New Roman" pitchFamily="16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dirty="0" err="1">
                <a:cs typeface="Times New Roman" pitchFamily="16" charset="0"/>
              </a:rPr>
              <a:t>Комплексний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стратегічний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підхід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компанії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має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складатися</a:t>
            </a:r>
            <a:r>
              <a:rPr lang="ru-RU" altLang="ru-RU" dirty="0">
                <a:cs typeface="Times New Roman" pitchFamily="16" charset="0"/>
              </a:rPr>
              <a:t> з:- </a:t>
            </a:r>
            <a:r>
              <a:rPr lang="ru-RU" altLang="ru-RU" dirty="0" err="1">
                <a:cs typeface="Times New Roman" pitchFamily="16" charset="0"/>
              </a:rPr>
              <a:t>діагностики</a:t>
            </a:r>
            <a:r>
              <a:rPr lang="ru-RU" altLang="ru-RU" dirty="0">
                <a:cs typeface="Times New Roman" pitchFamily="16" charset="0"/>
              </a:rPr>
              <a:t> поточного стану </a:t>
            </a:r>
            <a:r>
              <a:rPr lang="ru-RU" altLang="ru-RU" dirty="0" err="1">
                <a:cs typeface="Times New Roman" pitchFamily="16" charset="0"/>
              </a:rPr>
              <a:t>підприємства;раціональність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використання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наявних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ресурсів;Розрахунки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прогнозних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показників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компанії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після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запровадження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завдань.При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цьому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основним</a:t>
            </a:r>
            <a:r>
              <a:rPr lang="ru-RU" altLang="ru-RU" dirty="0">
                <a:cs typeface="Times New Roman" pitchFamily="16" charset="0"/>
              </a:rPr>
              <a:t> фактором </a:t>
            </a:r>
            <a:r>
              <a:rPr lang="ru-RU" altLang="ru-RU" dirty="0" err="1">
                <a:cs typeface="Times New Roman" pitchFamily="16" charset="0"/>
              </a:rPr>
              <a:t>має</a:t>
            </a:r>
            <a:r>
              <a:rPr lang="ru-RU" altLang="ru-RU" dirty="0">
                <a:cs typeface="Times New Roman" pitchFamily="16" charset="0"/>
              </a:rPr>
              <a:t> бути </a:t>
            </a:r>
            <a:r>
              <a:rPr lang="ru-RU" altLang="ru-RU" dirty="0" err="1">
                <a:cs typeface="Times New Roman" pitchFamily="16" charset="0"/>
              </a:rPr>
              <a:t>стратегічне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мислення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керівників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бізнесу.Підприємства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рекомендується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використовувати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інструмент</a:t>
            </a:r>
            <a:r>
              <a:rPr lang="ru-RU" altLang="ru-RU" dirty="0">
                <a:cs typeface="Times New Roman" pitchFamily="16" charset="0"/>
              </a:rPr>
              <a:t> «Дерево </a:t>
            </a:r>
            <a:r>
              <a:rPr lang="ru-RU" altLang="ru-RU" dirty="0" err="1">
                <a:cs typeface="Times New Roman" pitchFamily="16" charset="0"/>
              </a:rPr>
              <a:t>цілей</a:t>
            </a:r>
            <a:r>
              <a:rPr lang="ru-RU" altLang="ru-RU" dirty="0">
                <a:cs typeface="Times New Roman" pitchFamily="16" charset="0"/>
              </a:rPr>
              <a:t>», </a:t>
            </a:r>
            <a:r>
              <a:rPr lang="ru-RU" altLang="ru-RU" dirty="0" err="1">
                <a:cs typeface="Times New Roman" pitchFamily="16" charset="0"/>
              </a:rPr>
              <a:t>щоб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наочно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розписати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бізнес-процеси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уникнути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двоїстих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функціональних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обов'язків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дотримуватися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чіткість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внутрішніх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координацій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усередині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підприємства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тощо</a:t>
            </a:r>
            <a:r>
              <a:rPr lang="ru-RU" altLang="ru-RU" dirty="0">
                <a:cs typeface="Times New Roman" pitchFamily="16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16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93" y="939216"/>
            <a:ext cx="806489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82094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b="1" dirty="0" err="1">
                <a:cs typeface="Times New Roman" pitchFamily="16" charset="0"/>
              </a:rPr>
              <a:t>Прогнозний</a:t>
            </a:r>
            <a:r>
              <a:rPr lang="ru-RU" altLang="ru-RU" b="1" dirty="0">
                <a:cs typeface="Times New Roman" pitchFamily="16" charset="0"/>
              </a:rPr>
              <a:t> план </a:t>
            </a:r>
            <a:r>
              <a:rPr lang="ru-RU" altLang="ru-RU" b="1" dirty="0" err="1">
                <a:cs typeface="Times New Roman" pitchFamily="16" charset="0"/>
              </a:rPr>
              <a:t>розрахунку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показників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діяльності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компанії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після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впровадження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стратегічних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завдань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показує</a:t>
            </a:r>
            <a:r>
              <a:rPr lang="ru-RU" altLang="ru-RU" b="1" dirty="0">
                <a:cs typeface="Times New Roman" pitchFamily="16" charset="0"/>
              </a:rPr>
              <a:t>, </a:t>
            </a:r>
            <a:r>
              <a:rPr lang="ru-RU" altLang="ru-RU" b="1" dirty="0" err="1">
                <a:cs typeface="Times New Roman" pitchFamily="16" charset="0"/>
              </a:rPr>
              <a:t>що</a:t>
            </a:r>
            <a:r>
              <a:rPr lang="ru-RU" altLang="ru-RU" b="1" dirty="0">
                <a:cs typeface="Times New Roman" pitchFamily="16" charset="0"/>
              </a:rPr>
              <a:t> ТОВ «САВІТАЛ» </a:t>
            </a:r>
            <a:r>
              <a:rPr lang="ru-RU" altLang="ru-RU" b="1" dirty="0" err="1">
                <a:cs typeface="Times New Roman" pitchFamily="16" charset="0"/>
              </a:rPr>
              <a:t>отримає</a:t>
            </a:r>
            <a:r>
              <a:rPr lang="ru-RU" altLang="ru-RU" b="1" dirty="0" smtClean="0">
                <a:cs typeface="Times New Roman" pitchFamily="16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ru-RU" altLang="ru-RU" b="1" dirty="0">
              <a:cs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altLang="ru-RU" b="1" dirty="0" err="1" smtClean="0">
                <a:cs typeface="Times New Roman" pitchFamily="16" charset="0"/>
              </a:rPr>
              <a:t>позитивний</a:t>
            </a:r>
            <a:r>
              <a:rPr lang="ru-RU" altLang="ru-RU" b="1" dirty="0" smtClean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грошовий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потік</a:t>
            </a:r>
            <a:r>
              <a:rPr lang="ru-RU" altLang="ru-RU" b="1" dirty="0">
                <a:cs typeface="Times New Roman" pitchFamily="16" charset="0"/>
              </a:rPr>
              <a:t> у </a:t>
            </a:r>
            <a:r>
              <a:rPr lang="ru-RU" altLang="ru-RU" b="1" dirty="0" err="1">
                <a:cs typeface="Times New Roman" pitchFamily="16" charset="0"/>
              </a:rPr>
              <a:t>першому</a:t>
            </a:r>
            <a:r>
              <a:rPr lang="ru-RU" altLang="ru-RU" b="1" dirty="0">
                <a:cs typeface="Times New Roman" pitchFamily="16" charset="0"/>
              </a:rPr>
              <a:t> прогнозному </a:t>
            </a:r>
            <a:r>
              <a:rPr lang="ru-RU" altLang="ru-RU" b="1" dirty="0" err="1">
                <a:cs typeface="Times New Roman" pitchFamily="16" charset="0"/>
              </a:rPr>
              <a:t>році</a:t>
            </a:r>
            <a:r>
              <a:rPr lang="ru-RU" altLang="ru-RU" b="1" dirty="0">
                <a:cs typeface="Times New Roman" pitchFamily="16" charset="0"/>
              </a:rPr>
              <a:t> у </a:t>
            </a:r>
            <a:r>
              <a:rPr lang="ru-RU" altLang="ru-RU" b="1" dirty="0" err="1">
                <a:cs typeface="Times New Roman" pitchFamily="16" charset="0"/>
              </a:rPr>
              <a:t>розмірі</a:t>
            </a:r>
            <a:r>
              <a:rPr lang="ru-RU" altLang="ru-RU" b="1" dirty="0">
                <a:cs typeface="Times New Roman" pitchFamily="16" charset="0"/>
              </a:rPr>
              <a:t> 127,83 тис. грн</a:t>
            </a:r>
            <a:r>
              <a:rPr lang="ru-RU" altLang="ru-RU" b="1" dirty="0" smtClean="0">
                <a:cs typeface="Times New Roman" pitchFamily="16" charset="0"/>
              </a:rPr>
              <a:t>.,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altLang="ru-RU" b="1" dirty="0">
              <a:cs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altLang="ru-RU" b="1" dirty="0" err="1" smtClean="0">
                <a:cs typeface="Times New Roman" pitchFamily="16" charset="0"/>
              </a:rPr>
              <a:t>чистий</a:t>
            </a:r>
            <a:r>
              <a:rPr lang="ru-RU" altLang="ru-RU" b="1" dirty="0" smtClean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поточний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дохід</a:t>
            </a:r>
            <a:r>
              <a:rPr lang="ru-RU" altLang="ru-RU" b="1" dirty="0">
                <a:cs typeface="Times New Roman" pitchFamily="16" charset="0"/>
              </a:rPr>
              <a:t> за </a:t>
            </a:r>
            <a:r>
              <a:rPr lang="ru-RU" altLang="ru-RU" b="1" dirty="0" err="1">
                <a:cs typeface="Times New Roman" pitchFamily="16" charset="0"/>
              </a:rPr>
              <a:t>незмінних</a:t>
            </a:r>
            <a:r>
              <a:rPr lang="ru-RU" altLang="ru-RU" b="1" dirty="0">
                <a:cs typeface="Times New Roman" pitchFamily="16" charset="0"/>
              </a:rPr>
              <a:t> умов </a:t>
            </a:r>
            <a:r>
              <a:rPr lang="ru-RU" altLang="ru-RU" b="1" dirty="0" err="1">
                <a:cs typeface="Times New Roman" pitchFamily="16" charset="0"/>
              </a:rPr>
              <a:t>розвитку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подій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становитиме</a:t>
            </a:r>
            <a:r>
              <a:rPr lang="ru-RU" altLang="ru-RU" b="1" dirty="0">
                <a:cs typeface="Times New Roman" pitchFamily="16" charset="0"/>
              </a:rPr>
              <a:t> 136,9 тис.</a:t>
            </a:r>
            <a:r>
              <a:rPr lang="ru-RU" altLang="ru-RU" b="1" dirty="0" err="1">
                <a:cs typeface="Times New Roman" pitchFamily="16" charset="0"/>
              </a:rPr>
              <a:t>грн</a:t>
            </a:r>
            <a:r>
              <a:rPr lang="ru-RU" altLang="ru-RU" b="1" dirty="0">
                <a:cs typeface="Times New Roman" pitchFamily="16" charset="0"/>
              </a:rPr>
              <a:t>.,</a:t>
            </a:r>
            <a:r>
              <a:rPr lang="ru-RU" altLang="ru-RU" b="1" dirty="0" err="1">
                <a:cs typeface="Times New Roman" pitchFamily="16" charset="0"/>
              </a:rPr>
              <a:t>індекс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прибутковості</a:t>
            </a:r>
            <a:r>
              <a:rPr lang="ru-RU" altLang="ru-RU" b="1" dirty="0">
                <a:cs typeface="Times New Roman" pitchFamily="16" charset="0"/>
              </a:rPr>
              <a:t> (</a:t>
            </a:r>
            <a:r>
              <a:rPr lang="en-US" altLang="ru-RU" b="1" dirty="0">
                <a:cs typeface="Times New Roman" pitchFamily="16" charset="0"/>
              </a:rPr>
              <a:t>PI)–0,69 (</a:t>
            </a:r>
            <a:r>
              <a:rPr lang="ru-RU" altLang="ru-RU" b="1" dirty="0">
                <a:cs typeface="Times New Roman" pitchFamily="16" charset="0"/>
              </a:rPr>
              <a:t>РІ&lt; 1, але </a:t>
            </a:r>
            <a:r>
              <a:rPr lang="ru-RU" altLang="ru-RU" b="1" dirty="0" err="1">
                <a:cs typeface="Times New Roman" pitchFamily="16" charset="0"/>
              </a:rPr>
              <a:t>наближається</a:t>
            </a:r>
            <a:r>
              <a:rPr lang="ru-RU" altLang="ru-RU" b="1" dirty="0">
                <a:cs typeface="Times New Roman" pitchFamily="16" charset="0"/>
              </a:rPr>
              <a:t> до 1, </a:t>
            </a:r>
            <a:r>
              <a:rPr lang="ru-RU" altLang="ru-RU" b="1" dirty="0" err="1">
                <a:cs typeface="Times New Roman" pitchFamily="16" charset="0"/>
              </a:rPr>
              <a:t>це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означає</a:t>
            </a:r>
            <a:r>
              <a:rPr lang="ru-RU" altLang="ru-RU" b="1" dirty="0">
                <a:cs typeface="Times New Roman" pitchFamily="16" charset="0"/>
              </a:rPr>
              <a:t>, </a:t>
            </a:r>
            <a:r>
              <a:rPr lang="ru-RU" altLang="ru-RU" b="1" dirty="0" err="1">
                <a:cs typeface="Times New Roman" pitchFamily="16" charset="0"/>
              </a:rPr>
              <a:t>що</a:t>
            </a:r>
            <a:r>
              <a:rPr lang="ru-RU" altLang="ru-RU" b="1" dirty="0">
                <a:cs typeface="Times New Roman" pitchFamily="16" charset="0"/>
              </a:rPr>
              <a:t> проект </a:t>
            </a:r>
            <a:r>
              <a:rPr lang="ru-RU" altLang="ru-RU" b="1" dirty="0" err="1">
                <a:cs typeface="Times New Roman" pitchFamily="16" charset="0"/>
              </a:rPr>
              <a:t>життєздатний</a:t>
            </a:r>
            <a:r>
              <a:rPr lang="ru-RU" altLang="ru-RU" b="1" dirty="0">
                <a:cs typeface="Times New Roman" pitchFamily="16" charset="0"/>
              </a:rPr>
              <a:t>, </a:t>
            </a:r>
            <a:r>
              <a:rPr lang="ru-RU" altLang="ru-RU" b="1" dirty="0" err="1">
                <a:cs typeface="Times New Roman" pitchFamily="16" charset="0"/>
              </a:rPr>
              <a:t>хоча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ризики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суттєві</a:t>
            </a:r>
            <a:r>
              <a:rPr lang="ru-RU" altLang="ru-RU" b="1" dirty="0" smtClean="0">
                <a:cs typeface="Times New Roman" pitchFamily="16" charset="0"/>
              </a:rPr>
              <a:t>),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altLang="ru-RU" b="1" dirty="0">
              <a:cs typeface="Times New Roman" pitchFamily="16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altLang="ru-RU" b="1" dirty="0" err="1" smtClean="0">
                <a:cs typeface="Times New Roman" pitchFamily="16" charset="0"/>
              </a:rPr>
              <a:t>термін</a:t>
            </a:r>
            <a:r>
              <a:rPr lang="ru-RU" altLang="ru-RU" b="1" dirty="0" smtClean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окупності</a:t>
            </a:r>
            <a:r>
              <a:rPr lang="ru-RU" altLang="ru-RU" b="1" dirty="0">
                <a:cs typeface="Times New Roman" pitchFamily="16" charset="0"/>
              </a:rPr>
              <a:t> – 1,45 </a:t>
            </a:r>
            <a:r>
              <a:rPr lang="ru-RU" altLang="ru-RU" b="1" dirty="0" err="1">
                <a:cs typeface="Times New Roman" pitchFamily="16" charset="0"/>
              </a:rPr>
              <a:t>роки.за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рахунок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залучення</a:t>
            </a:r>
            <a:r>
              <a:rPr lang="ru-RU" altLang="ru-RU" b="1" dirty="0">
                <a:cs typeface="Times New Roman" pitchFamily="16" charset="0"/>
              </a:rPr>
              <a:t> великих </a:t>
            </a:r>
            <a:r>
              <a:rPr lang="ru-RU" altLang="ru-RU" b="1" dirty="0" err="1">
                <a:cs typeface="Times New Roman" pitchFamily="16" charset="0"/>
              </a:rPr>
              <a:t>будівельних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компаній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планується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збільшити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прибуток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ще</a:t>
            </a:r>
            <a:r>
              <a:rPr lang="ru-RU" altLang="ru-RU" b="1" dirty="0">
                <a:cs typeface="Times New Roman" pitchFamily="16" charset="0"/>
              </a:rPr>
              <a:t> на 55%.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581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93" y="939216"/>
            <a:ext cx="806489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82094"/>
            <a:ext cx="8784976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alt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4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b="1" u="sng" dirty="0" err="1" smtClean="0">
                <a:cs typeface="Times New Roman" pitchFamily="16" charset="0"/>
              </a:rPr>
              <a:t>Актуальність</a:t>
            </a:r>
            <a:r>
              <a:rPr lang="ru-RU" altLang="ru-RU" b="1" u="sng" dirty="0" smtClean="0">
                <a:cs typeface="Times New Roman" pitchFamily="16" charset="0"/>
              </a:rPr>
              <a:t> теми </a:t>
            </a:r>
            <a:r>
              <a:rPr lang="ru-RU" altLang="ru-RU" dirty="0" err="1">
                <a:cs typeface="Times New Roman" pitchFamily="16" charset="0"/>
              </a:rPr>
              <a:t>обумовлена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пошуком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вибором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альтернативних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рішень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розробки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реалізації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пристосованої</a:t>
            </a:r>
            <a:r>
              <a:rPr lang="ru-RU" altLang="ru-RU" dirty="0">
                <a:cs typeface="Times New Roman" pitchFamily="16" charset="0"/>
              </a:rPr>
              <a:t> до </a:t>
            </a:r>
            <a:r>
              <a:rPr lang="ru-RU" altLang="ru-RU" dirty="0" err="1">
                <a:cs typeface="Times New Roman" pitchFamily="16" charset="0"/>
              </a:rPr>
              <a:t>постійно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мінливих</a:t>
            </a:r>
            <a:r>
              <a:rPr lang="ru-RU" altLang="ru-RU" dirty="0">
                <a:cs typeface="Times New Roman" pitchFamily="16" charset="0"/>
              </a:rPr>
              <a:t> умов та </a:t>
            </a:r>
            <a:r>
              <a:rPr lang="ru-RU" altLang="ru-RU" dirty="0" err="1">
                <a:cs typeface="Times New Roman" pitchFamily="16" charset="0"/>
              </a:rPr>
              <a:t>агресивного</a:t>
            </a:r>
            <a:r>
              <a:rPr lang="ru-RU" altLang="ru-RU" dirty="0">
                <a:cs typeface="Times New Roman" pitchFamily="16" charset="0"/>
              </a:rPr>
              <a:t> конкурентного </a:t>
            </a:r>
            <a:r>
              <a:rPr lang="ru-RU" altLang="ru-RU" dirty="0" err="1">
                <a:cs typeface="Times New Roman" pitchFamily="16" charset="0"/>
              </a:rPr>
              <a:t>середовища</a:t>
            </a:r>
            <a:r>
              <a:rPr lang="ru-RU" altLang="ru-RU" dirty="0">
                <a:cs typeface="Times New Roman" pitchFamily="16" charset="0"/>
              </a:rPr>
              <a:t>.</a:t>
            </a:r>
            <a:endParaRPr lang="ru-RU" altLang="ru-RU" dirty="0" smtClean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b="1" u="sng" dirty="0" smtClean="0">
                <a:cs typeface="Times New Roman" pitchFamily="16" charset="0"/>
              </a:rPr>
              <a:t>Метою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даного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дослідження</a:t>
            </a:r>
            <a:r>
              <a:rPr lang="ru-RU" altLang="ru-RU" dirty="0">
                <a:cs typeface="Times New Roman" pitchFamily="16" charset="0"/>
              </a:rPr>
              <a:t> є </a:t>
            </a:r>
            <a:r>
              <a:rPr lang="ru-RU" altLang="ru-RU" dirty="0" err="1">
                <a:cs typeface="Times New Roman" pitchFamily="16" charset="0"/>
              </a:rPr>
              <a:t>поглиблення</a:t>
            </a:r>
            <a:r>
              <a:rPr lang="ru-RU" altLang="ru-RU" dirty="0">
                <a:cs typeface="Times New Roman" pitchFamily="16" charset="0"/>
              </a:rPr>
              <a:t> теоретичного </a:t>
            </a:r>
            <a:r>
              <a:rPr lang="ru-RU" altLang="ru-RU" dirty="0" err="1">
                <a:cs typeface="Times New Roman" pitchFamily="16" charset="0"/>
              </a:rPr>
              <a:t>обґрунтування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сутності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підприємства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визначення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особливостей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її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формування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реалізації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розробка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рекомендацій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щодо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вдосконалення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стратегічного</a:t>
            </a:r>
            <a:r>
              <a:rPr lang="ru-RU" altLang="ru-RU" dirty="0">
                <a:cs typeface="Times New Roman" pitchFamily="16" charset="0"/>
              </a:rPr>
              <a:t> менеджменту </a:t>
            </a:r>
            <a:r>
              <a:rPr lang="ru-RU" altLang="ru-RU" dirty="0" smtClean="0">
                <a:cs typeface="Times New Roman" pitchFamily="16" charset="0"/>
              </a:rPr>
              <a:t>на </a:t>
            </a:r>
            <a:r>
              <a:rPr lang="ru-RU" altLang="ru-RU" dirty="0" err="1" smtClean="0">
                <a:cs typeface="Times New Roman" pitchFamily="16" charset="0"/>
              </a:rPr>
              <a:t>прикладі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компанії</a:t>
            </a:r>
            <a:r>
              <a:rPr lang="ru-RU" altLang="ru-RU" dirty="0">
                <a:cs typeface="Times New Roman" pitchFamily="16" charset="0"/>
              </a:rPr>
              <a:t> ТОВ «САВІТАЛ».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24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74345"/>
            <a:ext cx="835292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b="1" u="sng" dirty="0" err="1" smtClean="0">
                <a:cs typeface="Times New Roman" pitchFamily="16" charset="0"/>
              </a:rPr>
              <a:t>Основні</a:t>
            </a:r>
            <a:r>
              <a:rPr lang="ru-RU" altLang="ru-RU" b="1" u="sng" dirty="0" smtClean="0">
                <a:cs typeface="Times New Roman" pitchFamily="16" charset="0"/>
              </a:rPr>
              <a:t> </a:t>
            </a:r>
            <a:r>
              <a:rPr lang="ru-RU" altLang="ru-RU" b="1" u="sng" dirty="0" err="1" smtClean="0">
                <a:cs typeface="Times New Roman" pitchFamily="16" charset="0"/>
              </a:rPr>
              <a:t>задачі</a:t>
            </a:r>
            <a:r>
              <a:rPr lang="ru-RU" altLang="ru-RU" b="1" u="sng" dirty="0" smtClean="0">
                <a:cs typeface="Times New Roman" pitchFamily="16" charset="0"/>
              </a:rPr>
              <a:t> </a:t>
            </a:r>
            <a:r>
              <a:rPr lang="ru-RU" altLang="ru-RU" dirty="0" err="1" smtClean="0">
                <a:cs typeface="Times New Roman" pitchFamily="16" charset="0"/>
              </a:rPr>
              <a:t>дослідження</a:t>
            </a:r>
            <a:r>
              <a:rPr lang="ru-RU" altLang="ru-RU" dirty="0" smtClean="0">
                <a:cs typeface="Times New Roman" pitchFamily="16" charset="0"/>
              </a:rPr>
              <a:t>:</a:t>
            </a:r>
            <a:endParaRPr lang="ru-RU" altLang="ru-RU" dirty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визначити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сутність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етапи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стратегічного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управління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компанією</a:t>
            </a:r>
            <a:r>
              <a:rPr lang="ru-RU" altLang="ru-RU" dirty="0" smtClean="0">
                <a:cs typeface="Times New Roman" pitchFamily="16" charset="0"/>
              </a:rPr>
              <a:t>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розкрити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методичні</a:t>
            </a:r>
            <a:r>
              <a:rPr lang="ru-RU" altLang="ru-RU" dirty="0">
                <a:cs typeface="Times New Roman" pitchFamily="16" charset="0"/>
              </a:rPr>
              <a:t> засади </a:t>
            </a:r>
            <a:r>
              <a:rPr lang="ru-RU" altLang="ru-RU" dirty="0" err="1">
                <a:cs typeface="Times New Roman" pitchFamily="16" charset="0"/>
              </a:rPr>
              <a:t>розробки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підприємства</a:t>
            </a:r>
            <a:r>
              <a:rPr lang="ru-RU" altLang="ru-RU" dirty="0" smtClean="0">
                <a:cs typeface="Times New Roman" pitchFamily="16" charset="0"/>
              </a:rPr>
              <a:t>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обґрунтувати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особливості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розробки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реалізації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розвитку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торговельного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підприємства</a:t>
            </a:r>
            <a:r>
              <a:rPr lang="ru-RU" altLang="ru-RU" dirty="0" smtClean="0">
                <a:cs typeface="Times New Roman" pitchFamily="16" charset="0"/>
              </a:rPr>
              <a:t>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охарактеризувати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загальну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організаційно-економічну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діяльність</a:t>
            </a:r>
            <a:r>
              <a:rPr lang="ru-RU" altLang="ru-RU" dirty="0">
                <a:cs typeface="Times New Roman" pitchFamily="16" charset="0"/>
              </a:rPr>
              <a:t> ТОВ «САВІТАЛ</a:t>
            </a:r>
            <a:r>
              <a:rPr lang="ru-RU" altLang="ru-RU" dirty="0" smtClean="0">
                <a:cs typeface="Times New Roman" pitchFamily="16" charset="0"/>
              </a:rPr>
              <a:t>»;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здійснити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діагностику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фінансово-економічних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показників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діяльності</a:t>
            </a:r>
            <a:r>
              <a:rPr lang="ru-RU" altLang="ru-RU" dirty="0">
                <a:cs typeface="Times New Roman" pitchFamily="16" charset="0"/>
              </a:rPr>
              <a:t> ТОВ «САВІТАЛ</a:t>
            </a:r>
            <a:r>
              <a:rPr lang="ru-RU" altLang="ru-RU" dirty="0" smtClean="0">
                <a:cs typeface="Times New Roman" pitchFamily="16" charset="0"/>
              </a:rPr>
              <a:t>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uk-UA" altLang="ru-RU" dirty="0">
                <a:cs typeface="Times New Roman" pitchFamily="16" charset="0"/>
              </a:rPr>
              <a:t> </a:t>
            </a:r>
            <a:r>
              <a:rPr lang="uk-UA" altLang="ru-RU" dirty="0">
                <a:cs typeface="Times New Roman" pitchFamily="16" charset="0"/>
              </a:rPr>
              <a:t>оцінити структурну систему стратегічного управління ТОВ «САВІТАЛ</a:t>
            </a:r>
            <a:r>
              <a:rPr lang="uk-UA" altLang="ru-RU" dirty="0" smtClean="0">
                <a:cs typeface="Times New Roman" pitchFamily="16" charset="0"/>
              </a:rPr>
              <a:t>»;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uk-UA" altLang="ru-RU" dirty="0" smtClean="0">
                <a:cs typeface="Times New Roman" pitchFamily="16" charset="0"/>
              </a:rPr>
              <a:t> </a:t>
            </a:r>
            <a:r>
              <a:rPr lang="uk-UA" altLang="ru-RU" dirty="0">
                <a:cs typeface="Times New Roman" pitchFamily="16" charset="0"/>
              </a:rPr>
              <a:t>розробити комплексну стратегію розвитку ТОВ «САВІТАЛ</a:t>
            </a:r>
            <a:r>
              <a:rPr lang="uk-UA" altLang="ru-RU" dirty="0" smtClean="0">
                <a:cs typeface="Times New Roman" pitchFamily="16" charset="0"/>
              </a:rPr>
              <a:t>»;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uk-UA" altLang="ru-RU" dirty="0" smtClean="0">
                <a:cs typeface="Times New Roman" pitchFamily="16" charset="0"/>
              </a:rPr>
              <a:t> </a:t>
            </a:r>
            <a:r>
              <a:rPr lang="uk-UA" altLang="ru-RU" dirty="0">
                <a:cs typeface="Times New Roman" pitchFamily="16" charset="0"/>
              </a:rPr>
              <a:t>провести оцінку економічної ефективності запропонованих заходів стратегічного управління ТОВ «САВІТАЛ</a:t>
            </a:r>
            <a:r>
              <a:rPr lang="uk-UA" altLang="ru-RU" dirty="0" smtClean="0">
                <a:cs typeface="Times New Roman" pitchFamily="16" charset="0"/>
              </a:rPr>
              <a:t>»;</a:t>
            </a:r>
          </a:p>
          <a:p>
            <a:pPr algn="just">
              <a:lnSpc>
                <a:spcPct val="150000"/>
              </a:lnSpc>
              <a:buFont typeface="Times New Roman" pitchFamily="16" charset="0"/>
              <a:buAutoNum type="arabicParenR"/>
            </a:pPr>
            <a:r>
              <a:rPr lang="uk-UA" altLang="ru-RU" dirty="0" smtClean="0">
                <a:cs typeface="Times New Roman" pitchFamily="16" charset="0"/>
              </a:rPr>
              <a:t> </a:t>
            </a:r>
            <a:r>
              <a:rPr lang="uk-UA" altLang="ru-RU" dirty="0">
                <a:cs typeface="Times New Roman" pitchFamily="16" charset="0"/>
              </a:rPr>
              <a:t>оцінити можливі ризики під час реалізації комплексної стратегії розвитку ТОВ «САВІТАЛ».</a:t>
            </a:r>
            <a:endParaRPr lang="ru-RU" altLang="ru-RU" dirty="0"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3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b="1" dirty="0" err="1">
                <a:cs typeface="Times New Roman" pitchFamily="16" charset="0"/>
              </a:rPr>
              <a:t>Стратегічне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управління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це</a:t>
            </a:r>
            <a:r>
              <a:rPr lang="ru-RU" altLang="ru-RU" b="1" dirty="0">
                <a:cs typeface="Times New Roman" pitchFamily="16" charset="0"/>
              </a:rPr>
              <a:t> </a:t>
            </a:r>
            <a:r>
              <a:rPr lang="ru-RU" altLang="ru-RU" b="1" dirty="0" err="1">
                <a:cs typeface="Times New Roman" pitchFamily="16" charset="0"/>
              </a:rPr>
              <a:t>реальний</a:t>
            </a:r>
            <a:r>
              <a:rPr lang="ru-RU" altLang="ru-RU" b="1" dirty="0">
                <a:cs typeface="Times New Roman" pitchFamily="16" charset="0"/>
              </a:rPr>
              <a:t> план </a:t>
            </a:r>
            <a:r>
              <a:rPr lang="ru-RU" altLang="ru-RU" b="1" dirty="0" err="1">
                <a:cs typeface="Times New Roman" pitchFamily="16" charset="0"/>
              </a:rPr>
              <a:t>розвитку</a:t>
            </a:r>
            <a:r>
              <a:rPr lang="ru-RU" altLang="ru-RU" b="1" dirty="0">
                <a:cs typeface="Times New Roman" pitchFamily="16" charset="0"/>
              </a:rPr>
              <a:t> (</a:t>
            </a:r>
            <a:r>
              <a:rPr lang="ru-RU" altLang="ru-RU" b="1" dirty="0" err="1">
                <a:cs typeface="Times New Roman" pitchFamily="16" charset="0"/>
              </a:rPr>
              <a:t>зростання</a:t>
            </a:r>
            <a:r>
              <a:rPr lang="ru-RU" altLang="ru-RU" b="1" dirty="0">
                <a:cs typeface="Times New Roman" pitchFamily="16" charset="0"/>
              </a:rPr>
              <a:t>) </a:t>
            </a:r>
            <a:r>
              <a:rPr lang="ru-RU" altLang="ru-RU" b="1" dirty="0" err="1">
                <a:cs typeface="Times New Roman" pitchFamily="16" charset="0"/>
              </a:rPr>
              <a:t>підприємства</a:t>
            </a:r>
            <a:r>
              <a:rPr lang="ru-RU" altLang="ru-RU" b="1" dirty="0">
                <a:cs typeface="Times New Roman" pitchFamily="16" charset="0"/>
              </a:rPr>
              <a:t>.</a:t>
            </a:r>
            <a:endParaRPr lang="ru-RU" altLang="ru-RU" b="1" i="1" dirty="0" smtClean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i="1" dirty="0" smtClean="0">
              <a:cs typeface="Times New Roman" pitchFamily="1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b="1" i="1" dirty="0" err="1" smtClean="0">
                <a:cs typeface="Times New Roman" pitchFamily="16" charset="0"/>
              </a:rPr>
              <a:t>Основні</a:t>
            </a:r>
            <a:r>
              <a:rPr lang="ru-RU" altLang="ru-RU" b="1" i="1" dirty="0" smtClean="0">
                <a:cs typeface="Times New Roman" pitchFamily="16" charset="0"/>
              </a:rPr>
              <a:t> </a:t>
            </a:r>
            <a:r>
              <a:rPr lang="ru-RU" altLang="ru-RU" b="1" i="1" dirty="0" err="1">
                <a:cs typeface="Times New Roman" pitchFamily="16" charset="0"/>
              </a:rPr>
              <a:t>етапи</a:t>
            </a:r>
            <a:r>
              <a:rPr lang="ru-RU" altLang="ru-RU" b="1" i="1" dirty="0">
                <a:cs typeface="Times New Roman" pitchFamily="16" charset="0"/>
              </a:rPr>
              <a:t> </a:t>
            </a:r>
            <a:r>
              <a:rPr lang="ru-RU" altLang="ru-RU" b="1" i="1" dirty="0" err="1">
                <a:cs typeface="Times New Roman" pitchFamily="16" charset="0"/>
              </a:rPr>
              <a:t>стратегічного</a:t>
            </a:r>
            <a:r>
              <a:rPr lang="ru-RU" altLang="ru-RU" b="1" i="1" dirty="0">
                <a:cs typeface="Times New Roman" pitchFamily="16" charset="0"/>
              </a:rPr>
              <a:t> </a:t>
            </a:r>
            <a:r>
              <a:rPr lang="ru-RU" altLang="ru-RU" b="1" i="1" dirty="0" err="1">
                <a:cs typeface="Times New Roman" pitchFamily="16" charset="0"/>
              </a:rPr>
              <a:t>управління</a:t>
            </a:r>
            <a:r>
              <a:rPr lang="ru-RU" altLang="ru-RU" b="1" i="1" dirty="0" smtClean="0">
                <a:cs typeface="Times New Roman" pitchFamily="16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altLang="ru-RU" dirty="0" err="1" smtClean="0">
                <a:cs typeface="Times New Roman" pitchFamily="16" charset="0"/>
              </a:rPr>
              <a:t>Визначення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майбутнього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компанії</a:t>
            </a:r>
            <a:r>
              <a:rPr lang="ru-RU" altLang="ru-RU" dirty="0">
                <a:cs typeface="Times New Roman" pitchFamily="16" charset="0"/>
              </a:rPr>
              <a:t>: ясно </a:t>
            </a:r>
            <a:r>
              <a:rPr lang="ru-RU" altLang="ru-RU" dirty="0" err="1">
                <a:cs typeface="Times New Roman" pitchFamily="16" charset="0"/>
              </a:rPr>
              <a:t>сформульованої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місії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інструментарію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її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стратегічної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реалізації</a:t>
            </a:r>
            <a:r>
              <a:rPr lang="ru-RU" altLang="ru-RU" dirty="0" smtClean="0">
                <a:cs typeface="Times New Roman" pitchFamily="1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altLang="ru-RU" dirty="0" err="1" smtClean="0">
                <a:cs typeface="Times New Roman" pitchFamily="16" charset="0"/>
              </a:rPr>
              <a:t>Сегментація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місії</a:t>
            </a:r>
            <a:r>
              <a:rPr lang="ru-RU" altLang="ru-RU" dirty="0">
                <a:cs typeface="Times New Roman" pitchFamily="16" charset="0"/>
              </a:rPr>
              <a:t> у </a:t>
            </a:r>
            <a:r>
              <a:rPr lang="ru-RU" altLang="ru-RU" dirty="0" err="1">
                <a:cs typeface="Times New Roman" pitchFamily="16" charset="0"/>
              </a:rPr>
              <a:t>конкретні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цілі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завдання</a:t>
            </a:r>
            <a:r>
              <a:rPr lang="ru-RU" altLang="ru-RU" dirty="0" smtClean="0">
                <a:cs typeface="Times New Roman" pitchFamily="1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altLang="ru-RU" dirty="0" err="1" smtClean="0">
                <a:cs typeface="Times New Roman" pitchFamily="16" charset="0"/>
              </a:rPr>
              <a:t>Розробка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задля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досягнення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цільових</a:t>
            </a:r>
            <a:r>
              <a:rPr lang="ru-RU" altLang="ru-RU" dirty="0">
                <a:cs typeface="Times New Roman" pitchFamily="16" charset="0"/>
              </a:rPr>
              <a:t> результатов</a:t>
            </a:r>
            <a:r>
              <a:rPr lang="ru-RU" altLang="ru-RU" dirty="0" smtClean="0">
                <a:cs typeface="Times New Roman" pitchFamily="1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altLang="ru-RU" dirty="0" err="1" smtClean="0">
                <a:cs typeface="Times New Roman" pitchFamily="16" charset="0"/>
              </a:rPr>
              <a:t>Ефективна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>
                <a:cs typeface="Times New Roman" pitchFamily="16" charset="0"/>
              </a:rPr>
              <a:t>та </a:t>
            </a:r>
            <a:r>
              <a:rPr lang="ru-RU" altLang="ru-RU" dirty="0" err="1">
                <a:cs typeface="Times New Roman" pitchFamily="16" charset="0"/>
              </a:rPr>
              <a:t>кваліфікована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реалізація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стратегії</a:t>
            </a:r>
            <a:r>
              <a:rPr lang="ru-RU" altLang="ru-RU" dirty="0" smtClean="0">
                <a:cs typeface="Times New Roman" pitchFamily="1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altLang="ru-RU" dirty="0" err="1" smtClean="0">
                <a:cs typeface="Times New Roman" pitchFamily="16" charset="0"/>
              </a:rPr>
              <a:t>Оцінка</a:t>
            </a:r>
            <a:r>
              <a:rPr lang="ru-RU" altLang="ru-RU" dirty="0" smtClean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досягнутого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рівня</a:t>
            </a:r>
            <a:r>
              <a:rPr lang="ru-RU" altLang="ru-RU" dirty="0">
                <a:cs typeface="Times New Roman" pitchFamily="16" charset="0"/>
              </a:rPr>
              <a:t>, </a:t>
            </a:r>
            <a:r>
              <a:rPr lang="ru-RU" altLang="ru-RU" dirty="0" err="1">
                <a:cs typeface="Times New Roman" pitchFamily="16" charset="0"/>
              </a:rPr>
              <a:t>аналіз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коригування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цілей</a:t>
            </a:r>
            <a:r>
              <a:rPr lang="ru-RU" altLang="ru-RU" dirty="0">
                <a:cs typeface="Times New Roman" pitchFamily="16" charset="0"/>
              </a:rPr>
              <a:t> та </a:t>
            </a:r>
            <a:r>
              <a:rPr lang="ru-RU" altLang="ru-RU" dirty="0" err="1">
                <a:cs typeface="Times New Roman" pitchFamily="16" charset="0"/>
              </a:rPr>
              <a:t>інструментів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досягнення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стратегічної</a:t>
            </a:r>
            <a:r>
              <a:rPr lang="ru-RU" altLang="ru-RU" dirty="0">
                <a:cs typeface="Times New Roman" pitchFamily="16" charset="0"/>
              </a:rPr>
              <a:t> мети.</a:t>
            </a:r>
            <a:endParaRPr lang="ru-RU" altLang="ru-RU" dirty="0"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9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pic>
        <p:nvPicPr>
          <p:cNvPr id="5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3" t="23930" r="23340" b="8546"/>
          <a:stretch>
            <a:fillRect/>
          </a:stretch>
        </p:blipFill>
        <p:spPr bwMode="auto">
          <a:xfrm>
            <a:off x="539750" y="1484313"/>
            <a:ext cx="79930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9448" y="332656"/>
            <a:ext cx="82190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err="1">
                <a:cs typeface="Times New Roman" pitchFamily="16" charset="0"/>
              </a:rPr>
              <a:t>Основні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етапи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реалізації</a:t>
            </a:r>
            <a:r>
              <a:rPr lang="ru-RU" altLang="ru-RU" dirty="0">
                <a:cs typeface="Times New Roman" pitchFamily="16" charset="0"/>
              </a:rPr>
              <a:t> </a:t>
            </a:r>
            <a:r>
              <a:rPr lang="ru-RU" altLang="ru-RU" dirty="0" err="1">
                <a:cs typeface="Times New Roman" pitchFamily="16" charset="0"/>
              </a:rPr>
              <a:t>стратегічного</a:t>
            </a:r>
            <a:r>
              <a:rPr lang="ru-RU" altLang="ru-RU" dirty="0">
                <a:cs typeface="Times New Roman" pitchFamily="16" charset="0"/>
              </a:rPr>
              <a:t> плану: </a:t>
            </a:r>
            <a:r>
              <a:rPr lang="ru-RU" altLang="ru-RU" u="sng" dirty="0" err="1">
                <a:cs typeface="Times New Roman" pitchFamily="16" charset="0"/>
              </a:rPr>
              <a:t>аналіз</a:t>
            </a:r>
            <a:r>
              <a:rPr lang="ru-RU" altLang="ru-RU" u="sng" dirty="0">
                <a:cs typeface="Times New Roman" pitchFamily="16" charset="0"/>
              </a:rPr>
              <a:t>, </a:t>
            </a:r>
            <a:r>
              <a:rPr lang="ru-RU" altLang="ru-RU" u="sng" dirty="0" err="1">
                <a:cs typeface="Times New Roman" pitchFamily="16" charset="0"/>
              </a:rPr>
              <a:t>розробка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стратегічних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завдань</a:t>
            </a:r>
            <a:r>
              <a:rPr lang="ru-RU" altLang="ru-RU" u="sng" dirty="0">
                <a:cs typeface="Times New Roman" pitchFamily="16" charset="0"/>
              </a:rPr>
              <a:t>, </a:t>
            </a:r>
            <a:r>
              <a:rPr lang="ru-RU" altLang="ru-RU" u="sng" dirty="0" err="1">
                <a:cs typeface="Times New Roman" pitchFamily="16" charset="0"/>
              </a:rPr>
              <a:t>планування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виробничих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ресурсів</a:t>
            </a:r>
            <a:r>
              <a:rPr lang="ru-RU" altLang="ru-RU" u="sng" dirty="0">
                <a:cs typeface="Times New Roman" pitchFamily="16" charset="0"/>
              </a:rPr>
              <a:t>, </a:t>
            </a:r>
            <a:r>
              <a:rPr lang="ru-RU" altLang="ru-RU" u="sng" dirty="0" err="1">
                <a:cs typeface="Times New Roman" pitchFamily="16" charset="0"/>
              </a:rPr>
              <a:t>впровадження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стратегічного</a:t>
            </a:r>
            <a:r>
              <a:rPr lang="ru-RU" altLang="ru-RU" u="sng" dirty="0">
                <a:cs typeface="Times New Roman" pitchFamily="16" charset="0"/>
              </a:rPr>
              <a:t> плану, контроль та аудит (</a:t>
            </a:r>
            <a:r>
              <a:rPr lang="ru-RU" altLang="ru-RU" u="sng" dirty="0" err="1">
                <a:cs typeface="Times New Roman" pitchFamily="16" charset="0"/>
              </a:rPr>
              <a:t>виявлення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відхилень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від</a:t>
            </a:r>
            <a:r>
              <a:rPr lang="ru-RU" altLang="ru-RU" u="sng" dirty="0">
                <a:cs typeface="Times New Roman" pitchFamily="16" charset="0"/>
              </a:rPr>
              <a:t> плану), </a:t>
            </a:r>
            <a:r>
              <a:rPr lang="ru-RU" altLang="ru-RU" u="sng" dirty="0" err="1">
                <a:cs typeface="Times New Roman" pitchFamily="16" charset="0"/>
              </a:rPr>
              <a:t>коригування</a:t>
            </a:r>
            <a:r>
              <a:rPr lang="ru-RU" altLang="ru-RU" u="sng" dirty="0">
                <a:cs typeface="Times New Roman" pitchFamily="16" charset="0"/>
              </a:rPr>
              <a:t> </a:t>
            </a:r>
            <a:r>
              <a:rPr lang="ru-RU" altLang="ru-RU" u="sng" dirty="0" err="1">
                <a:cs typeface="Times New Roman" pitchFamily="16" charset="0"/>
              </a:rPr>
              <a:t>стратегічного</a:t>
            </a:r>
            <a:r>
              <a:rPr lang="ru-RU" altLang="ru-RU" u="sng" dirty="0">
                <a:cs typeface="Times New Roman" pitchFamily="16" charset="0"/>
              </a:rPr>
              <a:t> плану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07041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/>
              <a:t>Основн</a:t>
            </a:r>
            <a:r>
              <a:rPr lang="uk-UA" sz="2000" b="1" dirty="0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функц</a:t>
            </a:r>
            <a:r>
              <a:rPr lang="uk-UA" sz="2000" b="1" dirty="0" err="1"/>
              <a:t>ії</a:t>
            </a:r>
            <a:r>
              <a:rPr lang="ru-RU" sz="2000" b="1" dirty="0"/>
              <a:t> торгов</a:t>
            </a:r>
            <a:r>
              <a:rPr lang="uk-UA" sz="2000" b="1" dirty="0"/>
              <a:t>и</a:t>
            </a:r>
            <a:r>
              <a:rPr lang="ru-RU" sz="2000" b="1" dirty="0"/>
              <a:t>х </a:t>
            </a:r>
            <a:r>
              <a:rPr lang="uk-UA" sz="2000" b="1" dirty="0"/>
              <a:t>підприємств</a:t>
            </a:r>
            <a:endParaRPr lang="ru-RU" sz="2000" dirty="0"/>
          </a:p>
        </p:txBody>
      </p:sp>
      <p:grpSp>
        <p:nvGrpSpPr>
          <p:cNvPr id="3" name="Полотно 42"/>
          <p:cNvGrpSpPr/>
          <p:nvPr/>
        </p:nvGrpSpPr>
        <p:grpSpPr>
          <a:xfrm>
            <a:off x="1543050" y="2114550"/>
            <a:ext cx="6057900" cy="2628900"/>
            <a:chOff x="0" y="0"/>
            <a:chExt cx="6057900" cy="26289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6057900" cy="26289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400010" y="1142608"/>
              <a:ext cx="1257071" cy="456059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b="1">
                  <a:effectLst/>
                  <a:latin typeface="Times New Roman"/>
                  <a:ea typeface="Calibri"/>
                  <a:cs typeface="Times New Roman"/>
                </a:rPr>
                <a:t>Торгівельне підприємство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000286" y="228850"/>
              <a:ext cx="1714408" cy="799743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Забезпечення зворотнього зв’язку між виробництвом і споживанням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3205" y="1598667"/>
              <a:ext cx="1597039" cy="916219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Перерозподіл ресурсів між різними галузями та всередині них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86154" y="1543049"/>
              <a:ext cx="1714408" cy="97183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Акомуляція тимчасово вільних фінансових ресурсів</a:t>
              </a:r>
              <a:r>
                <a:rPr lang="ru-RU" sz="11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,</a:t>
              </a:r>
              <a:r>
                <a:rPr lang="ru-RU" sz="14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uk-UA" sz="1100" b="1">
                  <a:solidFill>
                    <a:srgbClr val="330000"/>
                  </a:solidFill>
                  <a:effectLst/>
                  <a:latin typeface="Calibri"/>
                  <a:ea typeface="Calibri"/>
                  <a:cs typeface="Times New Roman"/>
                </a:rPr>
                <a:t>регулювання грошового обігу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3205" y="228850"/>
              <a:ext cx="1599467" cy="799743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b="1" spc="-15" dirty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Доставка товару до споживача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Line 9"/>
            <p:cNvCxnSpPr/>
            <p:nvPr/>
          </p:nvCxnSpPr>
          <p:spPr bwMode="auto">
            <a:xfrm flipV="1">
              <a:off x="3086421" y="571714"/>
              <a:ext cx="799733" cy="4560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0"/>
            <p:cNvCxnSpPr/>
            <p:nvPr/>
          </p:nvCxnSpPr>
          <p:spPr bwMode="auto">
            <a:xfrm flipH="1" flipV="1">
              <a:off x="1943482" y="571714"/>
              <a:ext cx="913865" cy="456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1"/>
            <p:cNvCxnSpPr/>
            <p:nvPr/>
          </p:nvCxnSpPr>
          <p:spPr bwMode="auto">
            <a:xfrm>
              <a:off x="3086421" y="1600307"/>
              <a:ext cx="685601" cy="571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2"/>
            <p:cNvCxnSpPr/>
            <p:nvPr/>
          </p:nvCxnSpPr>
          <p:spPr bwMode="auto">
            <a:xfrm flipH="1">
              <a:off x="1943482" y="1600307"/>
              <a:ext cx="799733" cy="456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2095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Організаційна структура ТОВ</a:t>
            </a:r>
            <a:r>
              <a:rPr lang="ru-RU" sz="2000" b="1" dirty="0"/>
              <a:t> «САВ</a:t>
            </a:r>
            <a:r>
              <a:rPr lang="uk-UA" sz="2000" b="1" dirty="0"/>
              <a:t>І</a:t>
            </a:r>
            <a:r>
              <a:rPr lang="ru-RU" sz="2000" b="1" dirty="0"/>
              <a:t>ТАЛ»</a:t>
            </a:r>
            <a:endParaRPr lang="ru-RU" sz="2000" dirty="0"/>
          </a:p>
        </p:txBody>
      </p:sp>
      <p:grpSp>
        <p:nvGrpSpPr>
          <p:cNvPr id="3" name="Полотно 110"/>
          <p:cNvGrpSpPr/>
          <p:nvPr/>
        </p:nvGrpSpPr>
        <p:grpSpPr>
          <a:xfrm>
            <a:off x="971600" y="1267630"/>
            <a:ext cx="6691105" cy="5401729"/>
            <a:chOff x="0" y="0"/>
            <a:chExt cx="5940425" cy="598932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5940425" cy="598932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4585" y="228832"/>
              <a:ext cx="2171970" cy="3436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Times New Roman"/>
                  <a:ea typeface="Calibri"/>
                  <a:cs typeface="Times New Roman"/>
                </a:rPr>
                <a:t>Директор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8288" y="800454"/>
              <a:ext cx="1943682" cy="4568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Комерційний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директор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15027" y="800502"/>
              <a:ext cx="1943682" cy="342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Головний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бухгалтер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15027" y="1257346"/>
              <a:ext cx="1712966" cy="342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Бухгалтерія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8288" y="1257346"/>
              <a:ext cx="1828729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 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№1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8288" y="1943023"/>
              <a:ext cx="1712966" cy="799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и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,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обслуговуйчий 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8288" y="2857531"/>
              <a:ext cx="1943682" cy="570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 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№2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8288" y="3543207"/>
              <a:ext cx="1716204" cy="798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Консультанты,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обслуговуючий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28288" y="4457715"/>
              <a:ext cx="1828729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Директор (менеджер)</a:t>
              </a: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магазин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у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 №3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8288" y="5143392"/>
              <a:ext cx="1714585" cy="799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Консультанты,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обслуговуючий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персонал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42505" y="1843780"/>
              <a:ext cx="1714585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Транспортне господарство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542505" y="2644282"/>
              <a:ext cx="1714585" cy="366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МТП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542505" y="3215953"/>
              <a:ext cx="1714585" cy="5716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Склад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542505" y="4015635"/>
              <a:ext cx="1714585" cy="342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Ох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р</a:t>
              </a:r>
              <a:r>
                <a:rPr lang="uk-UA" sz="1200">
                  <a:effectLst/>
                  <a:latin typeface="Times New Roman"/>
                  <a:ea typeface="Calibri"/>
                  <a:cs typeface="Times New Roman"/>
                </a:rPr>
                <a:t>о</a:t>
              </a:r>
              <a:r>
                <a:rPr lang="ru-RU" sz="1200">
                  <a:effectLst/>
                  <a:latin typeface="Times New Roman"/>
                  <a:ea typeface="Calibri"/>
                  <a:cs typeface="Times New Roman"/>
                </a:rPr>
                <a:t>на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9" name="Line 18"/>
            <p:cNvCxnSpPr/>
            <p:nvPr/>
          </p:nvCxnSpPr>
          <p:spPr bwMode="auto">
            <a:xfrm flipH="1">
              <a:off x="1256391" y="571670"/>
              <a:ext cx="1715395" cy="250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9"/>
            <p:cNvCxnSpPr/>
            <p:nvPr/>
          </p:nvCxnSpPr>
          <p:spPr bwMode="auto">
            <a:xfrm>
              <a:off x="2857642" y="571670"/>
              <a:ext cx="1485488" cy="2288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20"/>
            <p:cNvCxnSpPr/>
            <p:nvPr/>
          </p:nvCxnSpPr>
          <p:spPr bwMode="auto">
            <a:xfrm>
              <a:off x="4228986" y="1143340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21"/>
            <p:cNvCxnSpPr/>
            <p:nvPr/>
          </p:nvCxnSpPr>
          <p:spPr bwMode="auto">
            <a:xfrm flipH="1">
              <a:off x="114144" y="914508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22"/>
            <p:cNvCxnSpPr/>
            <p:nvPr/>
          </p:nvCxnSpPr>
          <p:spPr bwMode="auto">
            <a:xfrm>
              <a:off x="114144" y="914508"/>
              <a:ext cx="0" cy="3886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23"/>
            <p:cNvCxnSpPr/>
            <p:nvPr/>
          </p:nvCxnSpPr>
          <p:spPr bwMode="auto">
            <a:xfrm>
              <a:off x="114144" y="160018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24"/>
            <p:cNvCxnSpPr/>
            <p:nvPr/>
          </p:nvCxnSpPr>
          <p:spPr bwMode="auto">
            <a:xfrm>
              <a:off x="114144" y="1600185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25"/>
            <p:cNvCxnSpPr/>
            <p:nvPr/>
          </p:nvCxnSpPr>
          <p:spPr bwMode="auto">
            <a:xfrm>
              <a:off x="114144" y="3200369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26"/>
            <p:cNvCxnSpPr/>
            <p:nvPr/>
          </p:nvCxnSpPr>
          <p:spPr bwMode="auto">
            <a:xfrm>
              <a:off x="114144" y="4800554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7"/>
            <p:cNvCxnSpPr/>
            <p:nvPr/>
          </p:nvCxnSpPr>
          <p:spPr bwMode="auto">
            <a:xfrm>
              <a:off x="1028913" y="5029386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8"/>
            <p:cNvCxnSpPr/>
            <p:nvPr/>
          </p:nvCxnSpPr>
          <p:spPr bwMode="auto">
            <a:xfrm>
              <a:off x="1028913" y="3429201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9"/>
            <p:cNvCxnSpPr/>
            <p:nvPr/>
          </p:nvCxnSpPr>
          <p:spPr bwMode="auto">
            <a:xfrm>
              <a:off x="1028913" y="1829017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30"/>
            <p:cNvCxnSpPr/>
            <p:nvPr/>
          </p:nvCxnSpPr>
          <p:spPr bwMode="auto">
            <a:xfrm>
              <a:off x="2171970" y="1143340"/>
              <a:ext cx="0" cy="114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31"/>
            <p:cNvCxnSpPr/>
            <p:nvPr/>
          </p:nvCxnSpPr>
          <p:spPr bwMode="auto">
            <a:xfrm>
              <a:off x="2171970" y="914508"/>
              <a:ext cx="11430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2"/>
            <p:cNvCxnSpPr/>
            <p:nvPr/>
          </p:nvCxnSpPr>
          <p:spPr bwMode="auto">
            <a:xfrm flipH="1">
              <a:off x="2171970" y="1028514"/>
              <a:ext cx="11430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3"/>
            <p:cNvCxnSpPr/>
            <p:nvPr/>
          </p:nvCxnSpPr>
          <p:spPr bwMode="auto">
            <a:xfrm>
              <a:off x="2171970" y="1257346"/>
              <a:ext cx="1028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34"/>
            <p:cNvCxnSpPr/>
            <p:nvPr/>
          </p:nvCxnSpPr>
          <p:spPr bwMode="auto">
            <a:xfrm>
              <a:off x="3200073" y="1257346"/>
              <a:ext cx="810" cy="456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5"/>
            <p:cNvCxnSpPr/>
            <p:nvPr/>
          </p:nvCxnSpPr>
          <p:spPr bwMode="auto">
            <a:xfrm>
              <a:off x="3200073" y="1714190"/>
              <a:ext cx="21719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36"/>
            <p:cNvCxnSpPr/>
            <p:nvPr/>
          </p:nvCxnSpPr>
          <p:spPr bwMode="auto">
            <a:xfrm>
              <a:off x="5372043" y="1714190"/>
              <a:ext cx="0" cy="25146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7"/>
            <p:cNvCxnSpPr/>
            <p:nvPr/>
          </p:nvCxnSpPr>
          <p:spPr bwMode="auto">
            <a:xfrm flipH="1">
              <a:off x="5257899" y="2171855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38"/>
            <p:cNvCxnSpPr/>
            <p:nvPr/>
          </p:nvCxnSpPr>
          <p:spPr bwMode="auto">
            <a:xfrm flipH="1">
              <a:off x="5257899" y="2857531"/>
              <a:ext cx="114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39"/>
            <p:cNvCxnSpPr/>
            <p:nvPr/>
          </p:nvCxnSpPr>
          <p:spPr bwMode="auto">
            <a:xfrm flipH="1">
              <a:off x="5257899" y="3543207"/>
              <a:ext cx="114144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40"/>
            <p:cNvCxnSpPr/>
            <p:nvPr/>
          </p:nvCxnSpPr>
          <p:spPr bwMode="auto">
            <a:xfrm flipH="1">
              <a:off x="5257899" y="4228883"/>
              <a:ext cx="114144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41"/>
            <p:cNvCxnSpPr/>
            <p:nvPr/>
          </p:nvCxnSpPr>
          <p:spPr bwMode="auto">
            <a:xfrm>
              <a:off x="2057017" y="1600185"/>
              <a:ext cx="9147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42"/>
            <p:cNvCxnSpPr/>
            <p:nvPr/>
          </p:nvCxnSpPr>
          <p:spPr bwMode="auto">
            <a:xfrm>
              <a:off x="2171970" y="3200369"/>
              <a:ext cx="79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43"/>
            <p:cNvCxnSpPr/>
            <p:nvPr/>
          </p:nvCxnSpPr>
          <p:spPr bwMode="auto">
            <a:xfrm>
              <a:off x="2971786" y="1600185"/>
              <a:ext cx="0" cy="3200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44"/>
            <p:cNvCxnSpPr/>
            <p:nvPr/>
          </p:nvCxnSpPr>
          <p:spPr bwMode="auto">
            <a:xfrm>
              <a:off x="2057017" y="4800554"/>
              <a:ext cx="9147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45"/>
            <p:cNvCxnSpPr/>
            <p:nvPr/>
          </p:nvCxnSpPr>
          <p:spPr bwMode="auto">
            <a:xfrm>
              <a:off x="2971786" y="2171855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46"/>
            <p:cNvCxnSpPr/>
            <p:nvPr/>
          </p:nvCxnSpPr>
          <p:spPr bwMode="auto">
            <a:xfrm flipV="1">
              <a:off x="2971786" y="3543207"/>
              <a:ext cx="571528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47"/>
            <p:cNvCxnSpPr/>
            <p:nvPr/>
          </p:nvCxnSpPr>
          <p:spPr bwMode="auto">
            <a:xfrm flipH="1">
              <a:off x="2971786" y="2057849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48"/>
            <p:cNvCxnSpPr/>
            <p:nvPr/>
          </p:nvCxnSpPr>
          <p:spPr bwMode="auto">
            <a:xfrm flipH="1">
              <a:off x="2971786" y="3429201"/>
              <a:ext cx="571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9818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4345"/>
            <a:ext cx="85689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b="1" u="sng" dirty="0" smtClean="0">
              <a:cs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566"/>
            <a:ext cx="842493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altLang="ru-RU" dirty="0">
              <a:cs typeface="Times New Roman" pitchFamily="1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85934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/>
              <a:t>Для </a:t>
            </a:r>
            <a:r>
              <a:rPr lang="ru-RU" altLang="ru-RU" b="1" dirty="0" err="1"/>
              <a:t>торгових</a:t>
            </a:r>
            <a:r>
              <a:rPr lang="ru-RU" altLang="ru-RU" b="1" dirty="0"/>
              <a:t> </a:t>
            </a:r>
            <a:r>
              <a:rPr lang="ru-RU" altLang="ru-RU" b="1" dirty="0" err="1"/>
              <a:t>підприємств</a:t>
            </a:r>
            <a:r>
              <a:rPr lang="ru-RU" altLang="ru-RU" b="1" dirty="0"/>
              <a:t> </a:t>
            </a:r>
            <a:r>
              <a:rPr lang="ru-RU" altLang="ru-RU" b="1" dirty="0" err="1"/>
              <a:t>найчастіше</a:t>
            </a:r>
            <a:r>
              <a:rPr lang="ru-RU" altLang="ru-RU" b="1" dirty="0"/>
              <a:t> </a:t>
            </a:r>
            <a:r>
              <a:rPr lang="ru-RU" altLang="ru-RU" b="1" dirty="0" err="1"/>
              <a:t>стратегія</a:t>
            </a:r>
            <a:r>
              <a:rPr lang="ru-RU" altLang="ru-RU" b="1" dirty="0"/>
              <a:t> </a:t>
            </a:r>
            <a:r>
              <a:rPr lang="ru-RU" altLang="ru-RU" b="1" dirty="0" err="1"/>
              <a:t>розвитку</a:t>
            </a:r>
            <a:r>
              <a:rPr lang="ru-RU" altLang="ru-RU" b="1" dirty="0"/>
              <a:t> </a:t>
            </a:r>
            <a:r>
              <a:rPr lang="ru-RU" altLang="ru-RU" b="1" dirty="0" err="1"/>
              <a:t>розробляється</a:t>
            </a:r>
            <a:r>
              <a:rPr lang="ru-RU" altLang="ru-RU" b="1" dirty="0"/>
              <a:t> на </a:t>
            </a:r>
            <a:r>
              <a:rPr lang="ru-RU" altLang="ru-RU" b="1" dirty="0" err="1"/>
              <a:t>концептуальних</a:t>
            </a:r>
            <a:r>
              <a:rPr lang="ru-RU" altLang="ru-RU" b="1" dirty="0"/>
              <a:t> засадах </a:t>
            </a:r>
            <a:r>
              <a:rPr lang="ru-RU" altLang="ru-RU" b="1" dirty="0" err="1"/>
              <a:t>розвитку</a:t>
            </a:r>
            <a:r>
              <a:rPr lang="ru-RU" altLang="ru-RU" b="1" dirty="0"/>
              <a:t> </a:t>
            </a:r>
            <a:r>
              <a:rPr lang="ru-RU" altLang="ru-RU" b="1" dirty="0" err="1"/>
              <a:t>методів</a:t>
            </a:r>
            <a:r>
              <a:rPr lang="ru-RU" altLang="ru-RU" b="1" dirty="0"/>
              <a:t> </a:t>
            </a:r>
            <a:r>
              <a:rPr lang="ru-RU" altLang="ru-RU" b="1" dirty="0" err="1"/>
              <a:t>збуту</a:t>
            </a:r>
            <a:r>
              <a:rPr lang="ru-RU" altLang="ru-RU" b="1" dirty="0"/>
              <a:t> та </a:t>
            </a:r>
            <a:r>
              <a:rPr lang="ru-RU" altLang="ru-RU" b="1" dirty="0" err="1"/>
              <a:t>реалізації</a:t>
            </a:r>
            <a:r>
              <a:rPr lang="ru-RU" altLang="ru-RU" b="1" dirty="0"/>
              <a:t> </a:t>
            </a:r>
            <a:r>
              <a:rPr lang="ru-RU" altLang="ru-RU" b="1" dirty="0" err="1"/>
              <a:t>товарів</a:t>
            </a:r>
            <a:r>
              <a:rPr lang="ru-RU" altLang="ru-RU" b="1" dirty="0"/>
              <a:t>. </a:t>
            </a:r>
            <a:endParaRPr lang="ru-RU" altLang="ru-RU" b="1" dirty="0" smtClean="0"/>
          </a:p>
          <a:p>
            <a:pPr algn="just"/>
            <a:endParaRPr lang="ru-RU" altLang="ru-RU" b="1" dirty="0"/>
          </a:p>
          <a:p>
            <a:pPr algn="just"/>
            <a:r>
              <a:rPr lang="ru-RU" altLang="ru-RU" b="1" dirty="0" err="1" smtClean="0"/>
              <a:t>Такі</a:t>
            </a:r>
            <a:r>
              <a:rPr lang="ru-RU" altLang="ru-RU" b="1" dirty="0" smtClean="0"/>
              <a:t> </a:t>
            </a:r>
            <a:r>
              <a:rPr lang="ru-RU" altLang="ru-RU" b="1" dirty="0" err="1"/>
              <a:t>стратегії</a:t>
            </a:r>
            <a:r>
              <a:rPr lang="ru-RU" altLang="ru-RU" b="1" dirty="0"/>
              <a:t> </a:t>
            </a:r>
            <a:r>
              <a:rPr lang="ru-RU" altLang="ru-RU" b="1" dirty="0" err="1"/>
              <a:t>включають</a:t>
            </a:r>
            <a:r>
              <a:rPr lang="ru-RU" altLang="ru-RU" b="1" dirty="0"/>
              <a:t> </a:t>
            </a:r>
            <a:r>
              <a:rPr lang="ru-RU" altLang="ru-RU" b="1" dirty="0" err="1"/>
              <a:t>базові</a:t>
            </a:r>
            <a:r>
              <a:rPr lang="ru-RU" altLang="ru-RU" b="1" dirty="0"/>
              <a:t> </a:t>
            </a:r>
            <a:r>
              <a:rPr lang="ru-RU" altLang="ru-RU" b="1" dirty="0" err="1"/>
              <a:t>маркетингові</a:t>
            </a:r>
            <a:r>
              <a:rPr lang="ru-RU" altLang="ru-RU" b="1" dirty="0"/>
              <a:t> </a:t>
            </a:r>
            <a:r>
              <a:rPr lang="ru-RU" altLang="ru-RU" b="1" dirty="0" err="1"/>
              <a:t>стратегії</a:t>
            </a:r>
            <a:r>
              <a:rPr lang="ru-RU" altLang="ru-RU" b="1" dirty="0" smtClean="0"/>
              <a:t>.</a:t>
            </a:r>
          </a:p>
          <a:p>
            <a:pPr algn="just"/>
            <a:endParaRPr lang="ru-RU" altLang="ru-RU" b="1" dirty="0"/>
          </a:p>
          <a:p>
            <a:pPr algn="just"/>
            <a:r>
              <a:rPr lang="ru-RU" altLang="ru-RU" b="1" dirty="0" err="1" smtClean="0"/>
              <a:t>Розробка</a:t>
            </a:r>
            <a:r>
              <a:rPr lang="ru-RU" altLang="ru-RU" b="1" dirty="0" smtClean="0"/>
              <a:t> </a:t>
            </a:r>
            <a:r>
              <a:rPr lang="ru-RU" altLang="ru-RU" b="1" dirty="0"/>
              <a:t>та </a:t>
            </a:r>
            <a:r>
              <a:rPr lang="ru-RU" altLang="ru-RU" b="1" dirty="0" err="1"/>
              <a:t>впровадження</a:t>
            </a:r>
            <a:r>
              <a:rPr lang="ru-RU" altLang="ru-RU" b="1" dirty="0"/>
              <a:t> </a:t>
            </a:r>
            <a:r>
              <a:rPr lang="ru-RU" altLang="ru-RU" b="1" dirty="0" err="1"/>
              <a:t>маркетингових</a:t>
            </a:r>
            <a:r>
              <a:rPr lang="ru-RU" altLang="ru-RU" b="1" dirty="0"/>
              <a:t> </a:t>
            </a:r>
            <a:r>
              <a:rPr lang="ru-RU" altLang="ru-RU" b="1" dirty="0" err="1"/>
              <a:t>стратегій</a:t>
            </a:r>
            <a:r>
              <a:rPr lang="ru-RU" altLang="ru-RU" b="1" dirty="0"/>
              <a:t> </a:t>
            </a:r>
            <a:r>
              <a:rPr lang="ru-RU" altLang="ru-RU" b="1" dirty="0" err="1"/>
              <a:t>збуту</a:t>
            </a:r>
            <a:r>
              <a:rPr lang="ru-RU" altLang="ru-RU" b="1" dirty="0"/>
              <a:t> </a:t>
            </a:r>
            <a:r>
              <a:rPr lang="ru-RU" altLang="ru-RU" b="1" dirty="0" err="1"/>
              <a:t>торгових</a:t>
            </a:r>
            <a:r>
              <a:rPr lang="ru-RU" altLang="ru-RU" b="1" dirty="0"/>
              <a:t> </a:t>
            </a:r>
            <a:r>
              <a:rPr lang="ru-RU" altLang="ru-RU" b="1" dirty="0" err="1"/>
              <a:t>підприємств</a:t>
            </a:r>
            <a:r>
              <a:rPr lang="ru-RU" altLang="ru-RU" b="1" dirty="0"/>
              <a:t> </a:t>
            </a:r>
            <a:r>
              <a:rPr lang="ru-RU" altLang="ru-RU" b="1" dirty="0" err="1"/>
              <a:t>спрямовані</a:t>
            </a:r>
            <a:r>
              <a:rPr lang="ru-RU" altLang="ru-RU" b="1" dirty="0"/>
              <a:t> на</a:t>
            </a:r>
            <a:r>
              <a:rPr lang="ru-RU" altLang="ru-RU" b="1" dirty="0" smtClean="0"/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altLang="ru-RU" b="1" dirty="0" err="1" smtClean="0"/>
              <a:t>Збільшення</a:t>
            </a:r>
            <a:r>
              <a:rPr lang="ru-RU" altLang="ru-RU" b="1" dirty="0" smtClean="0"/>
              <a:t> </a:t>
            </a:r>
            <a:r>
              <a:rPr lang="ru-RU" altLang="ru-RU" b="1" dirty="0" err="1"/>
              <a:t>частки</a:t>
            </a:r>
            <a:r>
              <a:rPr lang="ru-RU" altLang="ru-RU" b="1" dirty="0"/>
              <a:t> ринку, </a:t>
            </a:r>
            <a:r>
              <a:rPr lang="ru-RU" altLang="ru-RU" b="1" dirty="0" err="1"/>
              <a:t>збільшення</a:t>
            </a:r>
            <a:r>
              <a:rPr lang="ru-RU" altLang="ru-RU" b="1" dirty="0"/>
              <a:t> </a:t>
            </a:r>
            <a:r>
              <a:rPr lang="ru-RU" altLang="ru-RU" b="1" dirty="0" err="1"/>
              <a:t>продажів</a:t>
            </a:r>
            <a:r>
              <a:rPr lang="ru-RU" altLang="ru-RU" b="1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altLang="ru-RU" b="1" dirty="0" smtClean="0"/>
              <a:t> </a:t>
            </a:r>
            <a:r>
              <a:rPr lang="ru-RU" altLang="ru-RU" b="1" dirty="0" err="1"/>
              <a:t>Задоволення</a:t>
            </a:r>
            <a:r>
              <a:rPr lang="ru-RU" altLang="ru-RU" b="1" dirty="0"/>
              <a:t> </a:t>
            </a:r>
            <a:r>
              <a:rPr lang="ru-RU" altLang="ru-RU" b="1" dirty="0" err="1"/>
              <a:t>наявних</a:t>
            </a:r>
            <a:r>
              <a:rPr lang="ru-RU" altLang="ru-RU" b="1" dirty="0"/>
              <a:t>/</a:t>
            </a:r>
            <a:r>
              <a:rPr lang="ru-RU" altLang="ru-RU" b="1" dirty="0" err="1"/>
              <a:t>залучення</a:t>
            </a:r>
            <a:r>
              <a:rPr lang="ru-RU" altLang="ru-RU" b="1" dirty="0"/>
              <a:t> </a:t>
            </a:r>
            <a:r>
              <a:rPr lang="ru-RU" altLang="ru-RU" b="1" dirty="0" err="1"/>
              <a:t>нових</a:t>
            </a:r>
            <a:r>
              <a:rPr lang="ru-RU" altLang="ru-RU" b="1" dirty="0"/>
              <a:t> </a:t>
            </a:r>
            <a:r>
              <a:rPr lang="ru-RU" altLang="ru-RU" b="1" dirty="0" err="1"/>
              <a:t>покупців</a:t>
            </a:r>
            <a:r>
              <a:rPr lang="ru-RU" altLang="ru-RU" b="1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altLang="ru-RU" b="1" dirty="0" err="1" smtClean="0"/>
              <a:t>Маркетингове</a:t>
            </a:r>
            <a:r>
              <a:rPr lang="ru-RU" altLang="ru-RU" b="1" dirty="0" smtClean="0"/>
              <a:t> </a:t>
            </a:r>
            <a:r>
              <a:rPr lang="ru-RU" altLang="ru-RU" b="1" dirty="0" err="1"/>
              <a:t>просування</a:t>
            </a:r>
            <a:r>
              <a:rPr lang="ru-RU" altLang="ru-RU" b="1" dirty="0"/>
              <a:t> </a:t>
            </a:r>
            <a:r>
              <a:rPr lang="ru-RU" altLang="ru-RU" b="1" dirty="0" err="1"/>
              <a:t>впізнаваності</a:t>
            </a:r>
            <a:r>
              <a:rPr lang="ru-RU" altLang="ru-RU" b="1" dirty="0"/>
              <a:t> </a:t>
            </a:r>
            <a:r>
              <a:rPr lang="ru-RU" altLang="ru-RU" b="1" dirty="0" err="1"/>
              <a:t>бізнесу</a:t>
            </a:r>
            <a:r>
              <a:rPr lang="ru-RU" altLang="ru-RU" b="1" dirty="0"/>
              <a:t>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416492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SWOT-</a:t>
            </a:r>
            <a:r>
              <a:rPr lang="uk-UA" sz="2000" b="1" dirty="0"/>
              <a:t>аналіз діяльності Т</a:t>
            </a:r>
            <a:r>
              <a:rPr lang="ru-RU" sz="2000" b="1" dirty="0"/>
              <a:t>О</a:t>
            </a:r>
            <a:r>
              <a:rPr lang="uk-UA" sz="2000" b="1" dirty="0"/>
              <a:t>В</a:t>
            </a:r>
            <a:r>
              <a:rPr lang="ru-RU" sz="2000" b="1" dirty="0"/>
              <a:t> «САВ</a:t>
            </a:r>
            <a:r>
              <a:rPr lang="uk-UA" sz="2000" b="1" dirty="0"/>
              <a:t>І</a:t>
            </a:r>
            <a:r>
              <a:rPr lang="ru-RU" sz="2000" b="1" dirty="0"/>
              <a:t>ТАЛ»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81614"/>
              </p:ext>
            </p:extLst>
          </p:nvPr>
        </p:nvGraphicFramePr>
        <p:xfrm>
          <a:off x="683568" y="2420890"/>
          <a:ext cx="6931193" cy="3528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61071"/>
                <a:gridCol w="3470122"/>
              </a:tblGrid>
              <a:tr h="436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Сильні сторони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Слабкі сторони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4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Ціни нижчі ніж у конкурентів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Високий рівень обслуговування конкурентів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Висококваліфікаційний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персонал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Досвід роботи на ринку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Досить обмежений асортимент товарів в порівнянні з мега-конкурентами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центр)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Невигідне розміщення магазину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Відсутність рекламної активності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Можливості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Загрози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4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Стабільний ріст попиту на ремонтно-будівельні роботи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Розширення тргової мережі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Загострення конкуренції на ринку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215" algn="l"/>
                          <a:tab pos="317690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Введення карантинних обмежень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для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невеликих торгових мереж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які продають товари не першої необхідності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14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</TotalTime>
  <Words>1370</Words>
  <Application>Microsoft Office PowerPoint</Application>
  <PresentationFormat>Экран (4:3)</PresentationFormat>
  <Paragraphs>326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ВИЩИЙ НАВЧАЛЬНИЙ ЗАКЛАД  «КИЇВСЬКИЙ УНІВЕРСИТЕТ РИНКОВИХ ВІДНОСИН»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функції торгових підприємств</vt:lpstr>
      <vt:lpstr>Організаційна структура ТОВ «САВІТАЛ»</vt:lpstr>
      <vt:lpstr>Презентация PowerPoint</vt:lpstr>
      <vt:lpstr>SWOT-аналіз діяльності ТОВ «САВІТАЛ»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Показники ефективності реалізації маркетингових заходів в діяльності ТОВ «САВІТАЛ»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КИЕВСКИЙ УНИВЕРСИТЕТ РЫНОЧНЫХ ОТНОШЕНИЙ</dc:title>
  <dc:creator>E.Borodina</dc:creator>
  <cp:lastModifiedBy>vasya</cp:lastModifiedBy>
  <cp:revision>80</cp:revision>
  <dcterms:created xsi:type="dcterms:W3CDTF">2021-10-20T06:56:21Z</dcterms:created>
  <dcterms:modified xsi:type="dcterms:W3CDTF">2021-12-01T10:44:19Z</dcterms:modified>
</cp:coreProperties>
</file>