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3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7"/>
    <p:restoredTop sz="94662"/>
  </p:normalViewPr>
  <p:slideViewPr>
    <p:cSldViewPr snapToGrid="0" snapToObjects="1">
      <p:cViewPr>
        <p:scale>
          <a:sx n="74" d="100"/>
          <a:sy n="74" d="100"/>
        </p:scale>
        <p:origin x="-10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E93AB-3A09-C84E-ABAF-7741F7DB74AE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1AA4C-5FA9-3545-98CB-20440E1F020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34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1AA4C-5FA9-3545-98CB-20440E1F0202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73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908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32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68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061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75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339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61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637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183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145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743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EAA21C0-5877-CB47-924B-035916B983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4D78F1A-9FAA-634A-99DC-A5298B29C7E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884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2C2735-164B-7F47-AF9A-286B29CC8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808920"/>
            <a:ext cx="8534400" cy="552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485900" algn="l"/>
                <a:tab pos="3511550" algn="l"/>
                <a:tab pos="4051300" algn="l"/>
                <a:tab pos="5670550" algn="l"/>
                <a:tab pos="5713413" algn="l"/>
                <a:tab pos="59404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b="1" dirty="0"/>
              <a:t>ВИЩИЙ НАВЧАЛЬНИЙ ЗАКЛАД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b="1" dirty="0"/>
              <a:t>«КИЇВСЬКИЙ УНІВЕРСИТЕТ РИНКОВИХ ВІДНОСИН»</a:t>
            </a:r>
            <a:r>
              <a:rPr lang="uk-UA" altLang="ru-RU" sz="1800" dirty="0"/>
              <a:t> </a:t>
            </a:r>
            <a:endParaRPr lang="uk-UA" altLang="ru-RU" sz="1800" b="1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b="1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b="1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b="1" dirty="0"/>
              <a:t>МАГІСТЕРСЬКА РОБОТА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dirty="0"/>
              <a:t>НА ТЕМУ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dirty="0"/>
          </a:p>
          <a:p>
            <a:pPr indent="0" algn="ctr">
              <a:buNone/>
              <a:defRPr/>
            </a:pPr>
            <a:r>
              <a:rPr lang="uk-UA" sz="2400" b="1" dirty="0">
                <a:solidFill>
                  <a:schemeClr val="bg1"/>
                </a:solidFill>
              </a:rPr>
              <a:t>Роль та функції державних комітетів в публічному управлінні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2000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400" b="1" dirty="0"/>
              <a:t>Спеціальність:   </a:t>
            </a:r>
            <a:r>
              <a:rPr lang="uk-UA" altLang="ru-RU" sz="1400" b="1" u="sng" dirty="0"/>
              <a:t>281 Публічне управління та адміністрування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600" dirty="0"/>
              <a:t>Студентки: </a:t>
            </a:r>
            <a:r>
              <a:rPr lang="uk-UA" altLang="ru-RU" sz="1600" b="1" dirty="0"/>
              <a:t>Семенюк Г.С</a:t>
            </a:r>
            <a:r>
              <a:rPr lang="uk-UA" altLang="ru-RU" sz="1600" dirty="0"/>
              <a:t>.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600" dirty="0"/>
              <a:t>Науковий керівник:  </a:t>
            </a:r>
            <a:r>
              <a:rPr lang="uk-UA" altLang="ru-RU" sz="1600" dirty="0" err="1"/>
              <a:t>к.е.н</a:t>
            </a:r>
            <a:r>
              <a:rPr lang="uk-UA" altLang="ru-RU" sz="1600" dirty="0"/>
              <a:t>., доцент </a:t>
            </a:r>
            <a:r>
              <a:rPr lang="uk-UA" altLang="ru-RU" sz="1600" b="1" dirty="0"/>
              <a:t>Черевань І.В.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uk-UA" altLang="ru-RU" sz="1800" dirty="0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dirty="0"/>
              <a:t>Київ - 2021 р.</a:t>
            </a:r>
          </a:p>
        </p:txBody>
      </p:sp>
    </p:spTree>
    <p:extLst>
      <p:ext uri="{BB962C8B-B14F-4D97-AF65-F5344CB8AC3E}">
        <p14:creationId xmlns:p14="http://schemas.microsoft.com/office/powerpoint/2010/main" val="211526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0AA7B96-8508-574D-89B7-94DC5FBCF1EC}"/>
              </a:ext>
            </a:extLst>
          </p:cNvPr>
          <p:cNvSpPr/>
          <p:nvPr/>
        </p:nvSpPr>
        <p:spPr>
          <a:xfrm>
            <a:off x="2104016" y="2967335"/>
            <a:ext cx="4935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Дякую</a:t>
            </a:r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за </a:t>
            </a:r>
            <a:r>
              <a:rPr lang="ru-RU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увагу</a:t>
            </a:r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4888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FC0A3-8CDD-A745-A519-D250BEFD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57537"/>
            <a:ext cx="7989752" cy="1083329"/>
          </a:xfrm>
        </p:spPr>
        <p:txBody>
          <a:bodyPr/>
          <a:lstStyle/>
          <a:p>
            <a:pPr algn="ctr"/>
            <a:r>
              <a:rPr lang="uk-UA" dirty="0"/>
              <a:t>Мета, Об’єкт, предмет дослідження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2079E79-37DA-2F42-843B-AF8FD5E0A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24950"/>
            <a:ext cx="7989752" cy="3630795"/>
          </a:xfrm>
        </p:spPr>
        <p:txBody>
          <a:bodyPr/>
          <a:lstStyle/>
          <a:p>
            <a:r>
              <a:rPr lang="uk-UA" b="1" dirty="0"/>
              <a:t>Метою дослідження </a:t>
            </a:r>
            <a:r>
              <a:rPr lang="uk-UA" dirty="0"/>
              <a:t>є визначення в сучасному політичному розвитку України ролі, функцій та правового статусу Державних комітетів України та інших центральних органів виконавчої влади.</a:t>
            </a:r>
          </a:p>
          <a:p>
            <a:endParaRPr lang="uk-UA" dirty="0"/>
          </a:p>
          <a:p>
            <a:r>
              <a:rPr lang="uk-UA" b="1" dirty="0"/>
              <a:t>Об'єктом</a:t>
            </a:r>
            <a:r>
              <a:rPr lang="uk-UA" dirty="0"/>
              <a:t> дослідження є сукупність суспільних відносин, що виникають між громадськістю та Державними комітетами України і іншими центральними органами виконавчої влади.</a:t>
            </a:r>
          </a:p>
          <a:p>
            <a:endParaRPr lang="ru-RU" dirty="0"/>
          </a:p>
          <a:p>
            <a:r>
              <a:rPr lang="uk-UA" b="1" dirty="0"/>
              <a:t>Предметом</a:t>
            </a:r>
            <a:r>
              <a:rPr lang="uk-UA" dirty="0"/>
              <a:t> дослідження є функції та правовий статус Державних комітетів України та інших центральних органів виконавчої влади.</a:t>
            </a:r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730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B1FF91-9482-0D40-A086-E509F80B2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57812"/>
            <a:ext cx="7989752" cy="1083329"/>
          </a:xfrm>
        </p:spPr>
        <p:txBody>
          <a:bodyPr>
            <a:normAutofit fontScale="90000"/>
          </a:bodyPr>
          <a:lstStyle/>
          <a:p>
            <a:r>
              <a:rPr lang="uk-UA" dirty="0"/>
              <a:t>Реалізація поставленої мети передбачає вирішення наступних дослідницьких </a:t>
            </a:r>
            <a:r>
              <a:rPr lang="uk-UA" b="1" dirty="0"/>
              <a:t>завдань: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1B62E3-734B-D64C-905B-0799E7EB1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872185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розглянути органи виконавчої влади як суб'єкти управління;</a:t>
            </a:r>
            <a:endParaRPr lang="ru-RU" dirty="0"/>
          </a:p>
          <a:p>
            <a:pPr lvl="0"/>
            <a:r>
              <a:rPr lang="uk-UA" dirty="0"/>
              <a:t>дослідити Державні комітети та їх місце в системі публічного управління;</a:t>
            </a:r>
            <a:endParaRPr lang="ru-RU" dirty="0"/>
          </a:p>
          <a:p>
            <a:pPr lvl="0"/>
            <a:r>
              <a:rPr lang="uk-UA" dirty="0"/>
              <a:t>визначити роль та масштабність публічного управління в якості інструмента виконавчої влади в Україні;</a:t>
            </a:r>
            <a:endParaRPr lang="ru-RU" dirty="0"/>
          </a:p>
          <a:p>
            <a:pPr lvl="0"/>
            <a:r>
              <a:rPr lang="uk-UA" dirty="0"/>
              <a:t>встановити взаємозв’язок державного та громадського контролю за діяльністю виконавчої влади як реалізація публічного управління;</a:t>
            </a:r>
            <a:endParaRPr lang="ru-RU" dirty="0"/>
          </a:p>
          <a:p>
            <a:pPr lvl="0"/>
            <a:r>
              <a:rPr lang="uk-UA" dirty="0"/>
              <a:t>розглянути проблеми статусу центральних органів виконавчої влади України (міністерств, агентств, інспекцій, служб) як системи органів державного управління;</a:t>
            </a:r>
            <a:endParaRPr lang="ru-RU" dirty="0"/>
          </a:p>
          <a:p>
            <a:pPr lvl="0"/>
            <a:r>
              <a:rPr lang="uk-UA" dirty="0"/>
              <a:t>визначити сучасні проблеми державного управління в функціонуванні виконавчої влади в державному механізмі України.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086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7E665-1B5E-6348-91CA-9D1466B8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органи виконавчої влади як суб'єкти управління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4A66E2-2DD0-624B-A7C8-A710B3691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42523"/>
          </a:xfrm>
        </p:spPr>
        <p:txBody>
          <a:bodyPr>
            <a:normAutofit/>
          </a:bodyPr>
          <a:lstStyle/>
          <a:p>
            <a:r>
              <a:rPr lang="uk-UA" b="1" dirty="0"/>
              <a:t>Виконавча влада</a:t>
            </a:r>
            <a:r>
              <a:rPr lang="uk-UA" dirty="0"/>
              <a:t> – це одна з гілок влади, яка володіє правом безпосереднього управління в державі. Носієм цієї влади у масштабі країни є уряд, який забезпечує виконання законів та інших актів законодавчої влади, відповідальний, підзвітний та підконтрольний їй.</a:t>
            </a:r>
          </a:p>
          <a:p>
            <a:r>
              <a:rPr lang="uk-UA" b="1" dirty="0"/>
              <a:t>Публічне управління </a:t>
            </a:r>
            <a:r>
              <a:rPr lang="uk-UA" dirty="0"/>
              <a:t>– це форма здійснення виконавчої влади, так звана діяльність по здійсненню виконавчої влади. Публічне управління – це державна діяльність, яка забезпечує надійну і злагоджену роботу державного механізму. </a:t>
            </a:r>
          </a:p>
          <a:p>
            <a:r>
              <a:rPr lang="uk-UA" i="1" dirty="0"/>
              <a:t>Поняття «виконавча влада» є більш вузьким по відношенню до поняття «публічне управління», </a:t>
            </a:r>
            <a:r>
              <a:rPr lang="uk-UA" dirty="0"/>
              <a:t>так як виконавча влада похідна від публічного управління, ефективність її функціонування знаходиться в прямій залежності від рівня організації системи публічного управління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711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374863-C1BC-9548-A8E1-208ED158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Державні комітети та їх місце в системі публічного управління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0C0324D-1F3E-E647-9CAA-46C2F6D83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407900"/>
              </p:ext>
            </p:extLst>
          </p:nvPr>
        </p:nvGraphicFramePr>
        <p:xfrm>
          <a:off x="452291" y="1955408"/>
          <a:ext cx="823941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709">
                  <a:extLst>
                    <a:ext uri="{9D8B030D-6E8A-4147-A177-3AD203B41FA5}">
                      <a16:colId xmlns:a16="http://schemas.microsoft.com/office/drawing/2014/main" xmlns="" val="133414229"/>
                    </a:ext>
                  </a:extLst>
                </a:gridCol>
                <a:gridCol w="4119709">
                  <a:extLst>
                    <a:ext uri="{9D8B030D-6E8A-4147-A177-3AD203B41FA5}">
                      <a16:colId xmlns:a16="http://schemas.microsoft.com/office/drawing/2014/main" xmlns="" val="3055993922"/>
                    </a:ext>
                  </a:extLst>
                </a:gridCol>
              </a:tblGrid>
              <a:tr h="888323">
                <a:tc gridSpan="2"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Державні комітети (державні служби) – це центральні органи виконавчої влади (ЦОВВ), діяльність яких спрямовує і координує Прем’єр-міністр України або один із віце-прем’єр міністрів.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3015674"/>
                  </a:ext>
                </a:extLst>
              </a:tr>
              <a:tr h="38197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Державні комітети 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архівів; будівництва, архітектури та житлової політики; водного господарства; по земельних ресурсах; зв’язку та інформатизації; енергозбереження; у справах релігій; інформаційної політики, телебачення і радіомовлення; лісового господарства; з питань фізичної культури і спорту; у справах ветеранів; у справах охорони державного кордону; стандартизації, метрології та сертифікації; статистики; з державного матеріального резерву.</a:t>
                      </a:r>
                      <a:endParaRPr lang="ru-RU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Інші органи виконавчої влади, статус яких прирівнюється до державного комітету України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Вища атестаційна комісія, Національне космічне агентство; Пенсійний фонд; Головне контрольно-ревізійне управління; Державне казначейство.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4177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98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37FBB4-481F-9F4A-8586-EDAF3D7D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4" y="589000"/>
            <a:ext cx="7989752" cy="1083329"/>
          </a:xfrm>
        </p:spPr>
        <p:txBody>
          <a:bodyPr>
            <a:normAutofit fontScale="90000"/>
          </a:bodyPr>
          <a:lstStyle/>
          <a:p>
            <a:r>
              <a:rPr lang="uk-UA" dirty="0"/>
              <a:t>роль та масштабність публічного управління в якості інструмента виконавчої влади в Україні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BA491C-E3CD-0846-88E0-81BE12AF4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4" y="1820040"/>
            <a:ext cx="7989752" cy="1083329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Загальні функції публічного управління виявлять роль та масштабність, що властиві всьому управлінському процесу для всіх рівнів управлінських структур. Вони відображають найбільш об’ємні завдання процесу публічного управління.</a:t>
            </a:r>
            <a:endParaRPr lang="uk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9174107A-502F-F340-8558-7201A385D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29086"/>
              </p:ext>
            </p:extLst>
          </p:nvPr>
        </p:nvGraphicFramePr>
        <p:xfrm>
          <a:off x="154744" y="2903369"/>
          <a:ext cx="883451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256">
                  <a:extLst>
                    <a:ext uri="{9D8B030D-6E8A-4147-A177-3AD203B41FA5}">
                      <a16:colId xmlns:a16="http://schemas.microsoft.com/office/drawing/2014/main" xmlns="" val="175263746"/>
                    </a:ext>
                  </a:extLst>
                </a:gridCol>
                <a:gridCol w="4417256">
                  <a:extLst>
                    <a:ext uri="{9D8B030D-6E8A-4147-A177-3AD203B41FA5}">
                      <a16:colId xmlns:a16="http://schemas.microsoft.com/office/drawing/2014/main" xmlns="" val="2680886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Прогнозування – це засіб прийняття управлінських рішень задля визначення змісту соціальних процесів, стану учасників управління шляхів і строків досягнення цілей управління. Прогноз має форму документа, у якому фіксуються можливі напрямки досягнення цілей публічного управління.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Планування – це визначенні напрямків та завдань розвитку публічного управління на відповідний період, його методів і засобів їх реалізації, строків виконання визначених цілей, матеріальних ресурсів, необхідних для їх досягнення, кількісних і якісних показників розвитку процесів у системі публічного управління.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6901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Регулювання – це забезпечення </a:t>
                      </a:r>
                      <a:r>
                        <a:rPr lang="uk-UA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зв’язків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між структурними елементами управлінських систем.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Координація дозволяє узгоджувати діяльність різних елементів управлінських систем публічного управління (взаємодія між підрозділами)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122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Облік – це збирання, оброблення, аналіз та зберігання інформації про стан та динаміку розвитку управлінської системи, стан матеріальних можливостей учасників публічного управління, прийняті управлінські рішення і результати їх виконання.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uk-UA" sz="1400" dirty="0"/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– це встановлення того, як забезпечується прийняті управлінські рішення, який разом з іншими функціями управління дозволяє зрозуміти результати виконаної роботи, своєчасно попередити і усунути недоліки.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uk-UA" sz="1400" dirty="0"/>
                    </a:p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5390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3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762270-C887-7449-8C24-16CE4804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15610"/>
            <a:ext cx="7989752" cy="1083329"/>
          </a:xfrm>
        </p:spPr>
        <p:txBody>
          <a:bodyPr>
            <a:normAutofit fontScale="90000"/>
          </a:bodyPr>
          <a:lstStyle/>
          <a:p>
            <a:r>
              <a:rPr lang="uk-UA" dirty="0"/>
              <a:t>взаємозв’язок державного та громадського контролю за діяльністю виконавчої влади як реалізація публічного управління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333DB2E-1BCD-EC44-BD26-FF7DF223A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071796"/>
              </p:ext>
            </p:extLst>
          </p:nvPr>
        </p:nvGraphicFramePr>
        <p:xfrm>
          <a:off x="267286" y="1997612"/>
          <a:ext cx="8609428" cy="470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714">
                  <a:extLst>
                    <a:ext uri="{9D8B030D-6E8A-4147-A177-3AD203B41FA5}">
                      <a16:colId xmlns:a16="http://schemas.microsoft.com/office/drawing/2014/main" xmlns="" val="2224639626"/>
                    </a:ext>
                  </a:extLst>
                </a:gridCol>
                <a:gridCol w="4304714">
                  <a:extLst>
                    <a:ext uri="{9D8B030D-6E8A-4147-A177-3AD203B41FA5}">
                      <a16:colId xmlns:a16="http://schemas.microsoft.com/office/drawing/2014/main" xmlns="" val="1426530830"/>
                    </a:ext>
                  </a:extLst>
                </a:gridCol>
              </a:tblGrid>
              <a:tr h="942692">
                <a:tc>
                  <a:txBody>
                    <a:bodyPr/>
                    <a:lstStyle/>
                    <a:p>
                      <a:r>
                        <a:rPr lang="uk-UA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громадського контролю над діяльністю органів виконавчої влади включає в себе такі елементи (підсистеми):</a:t>
                      </a:r>
                      <a:r>
                        <a:rPr lang="ru-RU" sz="1200" b="0" dirty="0">
                          <a:effectLst/>
                        </a:rPr>
                        <a:t> </a:t>
                      </a:r>
                      <a:endParaRPr lang="uk-UA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організаційно-функціональна структура (мета, принципи, об'єкт, предмет, суб'єкти соціального контролю, його види); </a:t>
                      </a:r>
                      <a:endParaRPr lang="ru-RU" sz="1200" b="0" dirty="0">
                        <a:effectLst/>
                      </a:endParaRPr>
                    </a:p>
                    <a:p>
                      <a:r>
                        <a:rPr lang="uk-UA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механізм (методи, засоби, форми контролю); </a:t>
                      </a:r>
                      <a:endParaRPr lang="ru-RU" sz="1200" b="0" dirty="0">
                        <a:effectLst/>
                      </a:endParaRPr>
                    </a:p>
                    <a:p>
                      <a:r>
                        <a:rPr lang="uk-UA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процес контролю.</a:t>
                      </a:r>
                      <a:endParaRPr lang="uk-UA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39720"/>
                  </a:ext>
                </a:extLst>
              </a:tr>
              <a:tr h="14636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Між громадянським суспільством і державою іманентно присутній </a:t>
                      </a:r>
                      <a:r>
                        <a:rPr lang="uk-UA" sz="1200" dirty="0" err="1"/>
                        <a:t>протоконфлікт</a:t>
                      </a:r>
                      <a:r>
                        <a:rPr lang="uk-UA" sz="1200" dirty="0"/>
                        <a:t> (потенційний конфлікт, заснований на постійно існуючі протиріччя), який є необхідною умовою для забезпечення реальної можливості громадян і їх об'єднань контролювати дії правлячої державної еліти і впливати за допомогою своєї громадянської експертизи на функціонування державної вертикалі влади.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Обумовлено це тим, що громадянське суспільство відображає об'єктивну суспільну потребу в самоорганізації, а держава – об'єктивну потребу в управлінні.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5848411"/>
                  </a:ext>
                </a:extLst>
              </a:tr>
              <a:tr h="12899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Групи суб'єктів громадського контролю за діяльністю органів публічної влади: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/>
                        <a:t>1) суспільно-державні: </a:t>
                      </a:r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громадські наглядові комісії; наглядові ради; громадські інспекції; групи соціального контролю;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 організаційні структури соціального контролю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uk-UA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2) громадські об'єднання;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3) засоби масової інформації;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4) окремі громадяни.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0745315"/>
                  </a:ext>
                </a:extLst>
              </a:tr>
              <a:tr h="974130"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Звернення громадянина – спрямовані в державний орган, орган місцевого самоврядування або посадовій особі </a:t>
                      </a:r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письмові пропозицію, заяву або скаргу</a:t>
                      </a:r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також усне звернення громадянина в державний орган, орган місцевого самоврядування.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«Четверта влада» – це громадська думка, що формується самим суспільством і його суспільно-політичними структурами і яке виражається через засоби масової комунікації, включаючи традиційні ЗМІ.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87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3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5AF661-9E9E-884B-ABEA-3F0A7786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1542"/>
            <a:ext cx="7989752" cy="1083329"/>
          </a:xfrm>
        </p:spPr>
        <p:txBody>
          <a:bodyPr>
            <a:normAutofit fontScale="90000"/>
          </a:bodyPr>
          <a:lstStyle/>
          <a:p>
            <a:r>
              <a:rPr lang="uk-UA" dirty="0"/>
              <a:t>проблеми статусу центральних органів виконавчої влади України як системи органів державного управління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1DD3CC-1DE8-F346-A4BF-C62DD2AB2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941342"/>
            <a:ext cx="8693833" cy="481115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Система ЦОВВ відповідно до норм КУ визначається Президентом України, який утворює, реорганізовує та ліквідовує за поданням Прем’єр-міністра України міністерства та інші центральні органи виконавчої влади, діючи в межах коштів, передбачених на утримання ОВВ; </a:t>
            </a:r>
            <a:endParaRPr lang="ru-RU" dirty="0"/>
          </a:p>
          <a:p>
            <a:r>
              <a:rPr lang="uk-UA" dirty="0"/>
              <a:t>Відповідно до </a:t>
            </a:r>
            <a:r>
              <a:rPr lang="uk-UA" dirty="0" err="1"/>
              <a:t>п</a:t>
            </a:r>
            <a:r>
              <a:rPr lang="uk-UA" dirty="0"/>
              <a:t>. 10 ст. 106 КУ Президент призначає за поданням Прем’єр-міністра України членів КМУ, керівників інших центральних органів виконавчої влади, а також голів місцевих державних адміністрацій та припиняє їхні повноваження на цих посадах; </a:t>
            </a:r>
            <a:endParaRPr lang="ru-RU" dirty="0"/>
          </a:p>
          <a:p>
            <a:r>
              <a:rPr lang="uk-UA" dirty="0"/>
              <a:t>У системі ЦОВВ лише керівники міністерств входять до складу Уряду; </a:t>
            </a:r>
            <a:endParaRPr lang="ru-RU" dirty="0"/>
          </a:p>
          <a:p>
            <a:r>
              <a:rPr lang="uk-UA" dirty="0"/>
              <a:t>ЦОВВ мають внутрішньо подібну організаційну структуру, – керівництво, функціональні та забезпечувальні підрозділи; </a:t>
            </a:r>
            <a:endParaRPr lang="ru-RU" dirty="0"/>
          </a:p>
          <a:p>
            <a:r>
              <a:rPr lang="uk-UA" dirty="0"/>
              <a:t>В Україні не існує ЦОВВ, які безпосередньо чи опосередковано не підпорядковані КМУ та Президенту України; </a:t>
            </a:r>
            <a:endParaRPr lang="ru-RU" dirty="0"/>
          </a:p>
          <a:p>
            <a:r>
              <a:rPr lang="uk-UA" dirty="0"/>
              <a:t>Міністерства забезпечують формування та реалізують державну політику в одній чи декількох сферах, інші центральні органи виконавчої влади виконують окремі функції з реалізації державної політики. Ці органи у своїй діяльності покликані представляти інтереси всієї держави, а не окремих її регіонів. </a:t>
            </a:r>
          </a:p>
        </p:txBody>
      </p:sp>
    </p:spTree>
    <p:extLst>
      <p:ext uri="{BB962C8B-B14F-4D97-AF65-F5344CB8AC3E}">
        <p14:creationId xmlns:p14="http://schemas.microsoft.com/office/powerpoint/2010/main" val="37516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B1CFF9-00A7-A44B-BD6A-F0569D43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15609"/>
            <a:ext cx="7989752" cy="1083329"/>
          </a:xfrm>
        </p:spPr>
        <p:txBody>
          <a:bodyPr>
            <a:normAutofit fontScale="90000"/>
          </a:bodyPr>
          <a:lstStyle/>
          <a:p>
            <a:r>
              <a:rPr lang="uk-UA" dirty="0"/>
              <a:t>сучасні проблеми державного управління в функціонуванні виконавчої влади в державному механізмі України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B3A8F1-372A-8641-982F-9B827C7A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Серед невирішених проблем, які турбують громадян, виділяють насамперед бюрократизм та корупцію, які підривають довіру людей до інститутів влади та породжують відчуження. </a:t>
            </a:r>
          </a:p>
          <a:p>
            <a:r>
              <a:rPr lang="uk-UA" dirty="0"/>
              <a:t>Конституційний статус реалізується у видових статусах відповідно до галузевих кодексів та інших законів (виборчий, трудовий, освітній та інші статуси). Разом з тим у реальній дійсності громадяни грають і «свої», і «чужі» ролі відповідно до своїх переконань та намірів. </a:t>
            </a:r>
          </a:p>
          <a:p>
            <a:r>
              <a:rPr lang="ru-RU" dirty="0"/>
              <a:t> </a:t>
            </a:r>
            <a:r>
              <a:rPr lang="uk-UA" dirty="0"/>
              <a:t>Особливе занепокоєння викликає робота державних службовців – рівень їхньої кваліфікації не завжди високий, а помилки та корупційний прояв різко знижують соціально-корисний ефект їхньої діяльності.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55505195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{C11CCA6E-D953-3B4C-BBA8-5DE9B750EACC}tf10001123</Template>
  <TotalTime>176</TotalTime>
  <Words>1226</Words>
  <Application>Microsoft Office PowerPoint</Application>
  <PresentationFormat>Экран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Дивиденд</vt:lpstr>
      <vt:lpstr>Презентация PowerPoint</vt:lpstr>
      <vt:lpstr>Мета, Об’єкт, предмет дослідження</vt:lpstr>
      <vt:lpstr>Реалізація поставленої мети передбачає вирішення наступних дослідницьких завдань:</vt:lpstr>
      <vt:lpstr>органи виконавчої влади як суб'єкти управління</vt:lpstr>
      <vt:lpstr>Державні комітети та їх місце в системі публічного управління</vt:lpstr>
      <vt:lpstr>роль та масштабність публічного управління в якості інструмента виконавчої влади в Україні</vt:lpstr>
      <vt:lpstr>взаємозв’язок державного та громадського контролю за діяльністю виконавчої влади як реалізація публічного управління</vt:lpstr>
      <vt:lpstr>проблеми статусу центральних органів виконавчої влади України як системи органів державного управління</vt:lpstr>
      <vt:lpstr>сучасні проблеми державного управління в функціонуванні виконавчої влади в державному механізмі України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vasya</cp:lastModifiedBy>
  <cp:revision>16</cp:revision>
  <dcterms:created xsi:type="dcterms:W3CDTF">2021-12-07T12:57:55Z</dcterms:created>
  <dcterms:modified xsi:type="dcterms:W3CDTF">2021-12-08T07:22:55Z</dcterms:modified>
</cp:coreProperties>
</file>