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embeddedFontLst>
    <p:embeddedFont>
      <p:font typeface="Arial Black" panose="020B0A04020102020204" pitchFamily="34" charset="0"/>
      <p:bold r:id="rId24"/>
    </p:embeddedFont>
    <p:embeddedFont>
      <p:font typeface="Roboto" panose="020B0604020202020204" charset="0"/>
      <p:regular r:id="rId25"/>
      <p:bold r:id="rId26"/>
      <p:italic r:id="rId27"/>
      <p:boldItalic r:id="rId28"/>
    </p:embeddedFont>
    <p:embeddedFont>
      <p:font typeface="Bookman Old Style" panose="02050604050505020204" pitchFamily="18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gUW2ZeZfIzkcv9wz1WHCAeX2Ol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96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69375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Звідки можуть летіти ракети?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1. З акваторії Чорного моря та терит Криму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2. З території Білорусі та Білогородської обл. рф та тимчасово окупованих територій сходу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3. З акваторії Каспійського моря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/>
            </a:r>
            <a:br>
              <a:rPr lang="uk-UA"/>
            </a:b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Який час прильоту ракети в район м. Києва?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Від 10 до 40 хвилин у разі запуску з терит Білорусі (~300 км) (за словами Юрія Ігната, спікера командування повітряних сил України)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/>
            </a:r>
            <a:br>
              <a:rPr lang="uk-UA"/>
            </a:b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Скільки ракет випущено по тер України?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Більше 3000 крилатих ракет за словами президента Зеленського (звернення від 18 липня). При цьому переважна більшість ударів нанесена по цивільним об'єктам.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/>
            </a:r>
            <a:br>
              <a:rPr lang="uk-UA"/>
            </a:b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Тому дуже важливо оперативно слідувати в укриття коли чуємо сигнал повітряної тривоги. При цьому час за який варто це зробити - до 10 хв від моменту спрацювання сигналу тривоги.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/>
            </a:r>
            <a:br>
              <a:rPr lang="uk-UA"/>
            </a:br>
            <a:endParaRPr/>
          </a:p>
        </p:txBody>
      </p:sp>
      <p:sp>
        <p:nvSpPr>
          <p:cNvPr id="92" name="Google Shape;9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b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Якщо ви вдома:</a:t>
            </a:r>
            <a:endParaRPr b="1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1. Ввімкніть телевізор, радіоприймач, уважно прослухайте інформацію.</a:t>
            </a:r>
            <a:endParaRPr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2. Якщо є можливість попередьте сусідів та одиноких людей, що мешкають поруч.</a:t>
            </a:r>
            <a:endParaRPr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3. Зачиніть вікна, вимкніть усі електричні та нагрівальні прилади, перекрийте квартирний газовий вентиль, загасіть печі, вимкніть світло.</a:t>
            </a:r>
            <a:endParaRPr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4. Швидко одягніться та одягніть дітей (перевірте наявність пришитих із внутрішнього боку одягу у дітей дошкільного віку нашивок на яких зазначено: прізвище, ім’я, по-батькові, адреса, вік, номер домашнього телефону).</a:t>
            </a:r>
            <a:endParaRPr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5. Візьміть: індивідуальні засоби захисту; особисті документи; завчасно підготовлений запас продуктів і води; кишеньковий ліхтар та найкоротшим шляхом дістаньтесь до найближчої захисної споруди.</a:t>
            </a:r>
            <a:endParaRPr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b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Якщо ви в громадському місці:</a:t>
            </a:r>
            <a:endParaRPr b="1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39700" marR="1397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105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1.</a:t>
            </a:r>
            <a:r>
              <a:rPr lang="uk-UA" sz="7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uk-UA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Вислухайте вказівки адміністрації.</a:t>
            </a:r>
            <a:endParaRPr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39700" marR="1397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105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2.</a:t>
            </a:r>
            <a:r>
              <a:rPr lang="uk-UA" sz="7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uk-UA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Дійте у відповідності з ними – ідіть у зазначені сховища або укриття.</a:t>
            </a:r>
            <a:endParaRPr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b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Якщо ви в транспорті:</a:t>
            </a:r>
            <a:endParaRPr b="1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1. Попросіть водія зупинити транспортний засіб.</a:t>
            </a:r>
            <a:endParaRPr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2. Вийдіть з транспортного засобу та рухайтесь в напрямі протилежному від багатоповерхівок та промислових об’єктів (парку, скверу, пустиря).</a:t>
            </a:r>
            <a:endParaRPr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3. Швидко, без паніки займіть місце у захисній споруді (сховищі, підвальному приміщенні).</a:t>
            </a:r>
            <a:endParaRPr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EFBF1"/>
            </a:gs>
            <a:gs pos="74000">
              <a:srgbClr val="FFE28B"/>
            </a:gs>
            <a:gs pos="83000">
              <a:srgbClr val="FFE28B"/>
            </a:gs>
            <a:gs pos="100000">
              <a:srgbClr val="FEEBB2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hyperlink" Target="https://twitter.com/GeneralStaffUA" TargetMode="External"/><Relationship Id="rId18" Type="http://schemas.openxmlformats.org/officeDocument/2006/relationships/hyperlink" Target="https://www.facebook.com/MinistryofDefence.UA" TargetMode="External"/><Relationship Id="rId26" Type="http://schemas.openxmlformats.org/officeDocument/2006/relationships/hyperlink" Target="https://www.facebook.com/UA.National.Police" TargetMode="External"/><Relationship Id="rId39" Type="http://schemas.openxmlformats.org/officeDocument/2006/relationships/hyperlink" Target="https://twitter.com/DPSU_ua" TargetMode="External"/><Relationship Id="rId3" Type="http://schemas.openxmlformats.org/officeDocument/2006/relationships/image" Target="../media/image4.png"/><Relationship Id="rId21" Type="http://schemas.openxmlformats.org/officeDocument/2006/relationships/hyperlink" Target="https://t.me/mvs_ukraine" TargetMode="External"/><Relationship Id="rId34" Type="http://schemas.openxmlformats.org/officeDocument/2006/relationships/hyperlink" Target="https://www.facebook.com/MNS.GOV.UA" TargetMode="External"/><Relationship Id="rId42" Type="http://schemas.openxmlformats.org/officeDocument/2006/relationships/hyperlink" Target="https://www.facebook.com/StratcomCentreUA" TargetMode="External"/><Relationship Id="rId47" Type="http://schemas.openxmlformats.org/officeDocument/2006/relationships/hyperlink" Target="https://www.facebook.com/UkrainianLandForces" TargetMode="External"/><Relationship Id="rId50" Type="http://schemas.openxmlformats.org/officeDocument/2006/relationships/hyperlink" Target="https://twitter.com/ua_navy" TargetMode="External"/><Relationship Id="rId7" Type="http://schemas.openxmlformats.org/officeDocument/2006/relationships/hyperlink" Target="https://president.gov.ua/" TargetMode="External"/><Relationship Id="rId12" Type="http://schemas.openxmlformats.org/officeDocument/2006/relationships/hyperlink" Target="https://www.facebook.com/GeneralStaff.ua" TargetMode="External"/><Relationship Id="rId17" Type="http://schemas.openxmlformats.org/officeDocument/2006/relationships/hyperlink" Target="https://www.mil.gov.ua/" TargetMode="External"/><Relationship Id="rId25" Type="http://schemas.openxmlformats.org/officeDocument/2006/relationships/hyperlink" Target="https://t.me/UA_National_Police" TargetMode="External"/><Relationship Id="rId33" Type="http://schemas.openxmlformats.org/officeDocument/2006/relationships/hyperlink" Target="https://t.me/dsns_telegram" TargetMode="External"/><Relationship Id="rId38" Type="http://schemas.openxmlformats.org/officeDocument/2006/relationships/hyperlink" Target="https://www.facebook.com/DPSUkraine" TargetMode="External"/><Relationship Id="rId46" Type="http://schemas.openxmlformats.org/officeDocument/2006/relationships/hyperlink" Target="https://twitter.com/dsszzi" TargetMode="External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twitter.com/Kabmin_UA" TargetMode="External"/><Relationship Id="rId20" Type="http://schemas.openxmlformats.org/officeDocument/2006/relationships/hyperlink" Target="https://mvs.gov.ua/" TargetMode="External"/><Relationship Id="rId29" Type="http://schemas.openxmlformats.org/officeDocument/2006/relationships/hyperlink" Target="https://t.me/SBUkr/" TargetMode="External"/><Relationship Id="rId41" Type="http://schemas.openxmlformats.org/officeDocument/2006/relationships/hyperlink" Target="https://t.me/spravdi" TargetMode="External"/><Relationship Id="rId5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witter.com/ZelenskyyUa" TargetMode="External"/><Relationship Id="rId11" Type="http://schemas.openxmlformats.org/officeDocument/2006/relationships/hyperlink" Target="https://www.zsu.gov.ua/" TargetMode="External"/><Relationship Id="rId24" Type="http://schemas.openxmlformats.org/officeDocument/2006/relationships/hyperlink" Target="https://www.npu.gov.ua/" TargetMode="External"/><Relationship Id="rId32" Type="http://schemas.openxmlformats.org/officeDocument/2006/relationships/hyperlink" Target="https://dsns.gov.ua/" TargetMode="External"/><Relationship Id="rId37" Type="http://schemas.openxmlformats.org/officeDocument/2006/relationships/hyperlink" Target="https://t.me/DPSUkr" TargetMode="External"/><Relationship Id="rId40" Type="http://schemas.openxmlformats.org/officeDocument/2006/relationships/hyperlink" Target="http://spravdi.gov.ua/" TargetMode="External"/><Relationship Id="rId45" Type="http://schemas.openxmlformats.org/officeDocument/2006/relationships/hyperlink" Target="https://www.facebook.com/dsszzi" TargetMode="External"/><Relationship Id="rId53" Type="http://schemas.openxmlformats.org/officeDocument/2006/relationships/image" Target="../media/image7.png"/><Relationship Id="rId5" Type="http://schemas.openxmlformats.org/officeDocument/2006/relationships/hyperlink" Target="https://www.facebook.com/zelenskiy.official" TargetMode="External"/><Relationship Id="rId15" Type="http://schemas.openxmlformats.org/officeDocument/2006/relationships/hyperlink" Target="https://www.facebook.com/KabminUA" TargetMode="External"/><Relationship Id="rId23" Type="http://schemas.openxmlformats.org/officeDocument/2006/relationships/hyperlink" Target="https://twitter.com/mvs_ua" TargetMode="External"/><Relationship Id="rId28" Type="http://schemas.openxmlformats.org/officeDocument/2006/relationships/hyperlink" Target="http://ssu.gov.ua/" TargetMode="External"/><Relationship Id="rId36" Type="http://schemas.openxmlformats.org/officeDocument/2006/relationships/hyperlink" Target="https://dpsu.gov.ua/" TargetMode="External"/><Relationship Id="rId49" Type="http://schemas.openxmlformats.org/officeDocument/2006/relationships/hyperlink" Target="https://www.facebook.com/navy.mil.gov.ua" TargetMode="External"/><Relationship Id="rId10" Type="http://schemas.openxmlformats.org/officeDocument/2006/relationships/hyperlink" Target="https://twitter.com/apukraine" TargetMode="External"/><Relationship Id="rId19" Type="http://schemas.openxmlformats.org/officeDocument/2006/relationships/hyperlink" Target="https://twitter.com/defenceu/" TargetMode="External"/><Relationship Id="rId31" Type="http://schemas.openxmlformats.org/officeDocument/2006/relationships/hyperlink" Target="https://twitter.com/ServiceSsu" TargetMode="External"/><Relationship Id="rId44" Type="http://schemas.openxmlformats.org/officeDocument/2006/relationships/hyperlink" Target="https://t.me/dsszzi_official" TargetMode="External"/><Relationship Id="rId52" Type="http://schemas.openxmlformats.org/officeDocument/2006/relationships/image" Target="../media/image6.png"/><Relationship Id="rId4" Type="http://schemas.openxmlformats.org/officeDocument/2006/relationships/hyperlink" Target="https://t.me/V_Zelenskiy_official" TargetMode="External"/><Relationship Id="rId9" Type="http://schemas.openxmlformats.org/officeDocument/2006/relationships/hyperlink" Target="https://www.facebook.com/president.gov.ua" TargetMode="External"/><Relationship Id="rId14" Type="http://schemas.openxmlformats.org/officeDocument/2006/relationships/hyperlink" Target="https://www.kmu.gov.ua/" TargetMode="External"/><Relationship Id="rId22" Type="http://schemas.openxmlformats.org/officeDocument/2006/relationships/hyperlink" Target="https://www.facebook.com/mvs.gov.ua" TargetMode="External"/><Relationship Id="rId27" Type="http://schemas.openxmlformats.org/officeDocument/2006/relationships/hyperlink" Target="https://twitter.com/NPU_GOV_UA" TargetMode="External"/><Relationship Id="rId30" Type="http://schemas.openxmlformats.org/officeDocument/2006/relationships/hyperlink" Target="https://www.facebook.com/SecurSerUkraine" TargetMode="External"/><Relationship Id="rId35" Type="http://schemas.openxmlformats.org/officeDocument/2006/relationships/hyperlink" Target="https://twitter.com/SESU_ua" TargetMode="External"/><Relationship Id="rId43" Type="http://schemas.openxmlformats.org/officeDocument/2006/relationships/hyperlink" Target="https://cip.gov.ua/ua" TargetMode="External"/><Relationship Id="rId48" Type="http://schemas.openxmlformats.org/officeDocument/2006/relationships/hyperlink" Target="https://navy.mil.gov.ua/" TargetMode="External"/><Relationship Id="rId8" Type="http://schemas.openxmlformats.org/officeDocument/2006/relationships/hyperlink" Target="https://t.me/OP_UA" TargetMode="External"/><Relationship Id="rId5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728870" y="304800"/>
            <a:ext cx="10542127" cy="600301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None/>
            </a:pPr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ВНЗ «КИЇВСЬКИЙ УНІВЕРСИТЕТ РИНКОВИХ ВІДНОСИН»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None/>
            </a:pPr>
            <a:endParaRPr lang="uk-UA" sz="3200" b="1" dirty="0">
              <a:solidFill>
                <a:schemeClr val="accent1">
                  <a:lumMod val="75000"/>
                </a:schemeClr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None/>
            </a:pPr>
            <a:endParaRPr lang="uk-UA" sz="3200" b="1" dirty="0" smtClean="0">
              <a:solidFill>
                <a:schemeClr val="accent1">
                  <a:lumMod val="75000"/>
                </a:schemeClr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None/>
            </a:pPr>
            <a:r>
              <a:rPr lang="uk-UA" sz="5400" b="1" dirty="0" smtClean="0">
                <a:solidFill>
                  <a:schemeClr val="accent1">
                    <a:lumMod val="75000"/>
                  </a:schemeClr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Безпека </a:t>
            </a:r>
            <a:r>
              <a:rPr lang="uk-UA" sz="5400" b="1" dirty="0">
                <a:solidFill>
                  <a:schemeClr val="accent1">
                    <a:lumMod val="75000"/>
                  </a:schemeClr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життєдіяльності учасників освітнього процесу в умовах воєнного стану</a:t>
            </a:r>
            <a:endParaRPr sz="5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"/>
          <p:cNvSpPr txBox="1"/>
          <p:nvPr/>
        </p:nvSpPr>
        <p:spPr>
          <a:xfrm>
            <a:off x="704193" y="362248"/>
            <a:ext cx="1046830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Що робити, якщо трапився завал будівлі?</a:t>
            </a:r>
            <a:endParaRPr/>
          </a:p>
        </p:txBody>
      </p:sp>
      <p:sp>
        <p:nvSpPr>
          <p:cNvPr id="175" name="Google Shape;175;p10"/>
          <p:cNvSpPr txBox="1"/>
          <p:nvPr/>
        </p:nvSpPr>
        <p:spPr>
          <a:xfrm>
            <a:off x="530086" y="1413063"/>
            <a:ext cx="7434469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u="sng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Міністерство охорони здоров’я України рекомендує</a:t>
            </a:r>
            <a:r>
              <a:rPr lang="uk-UA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uk-UA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покличте на допомогу, повідомте, де знаходитесь і що з вами сталося;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uk-UA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спокійно чекайте, поки розберуть завал;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uk-UA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спробуйте вивільнити руки та ноги;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uk-UA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оцініть навколишню обстановку, за можливістю обережно розберіть завал, намагайтеся не зачепити те, на чому все тримається.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uk-UA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якщо не впевнені у своїх силах – терпляче кличте на допомог;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uk-UA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якщо є можливість, скористайтесь телефоном, стукайте по трубах, батареях опалення;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uk-UA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спробуйте розбирати завал;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uk-UA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звільнившись, огляньте себе, за можливості надайте собі першу медичну допомогу;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uk-UA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у очікуванні допомоги намагайтеся уникнути переохолодження.</a:t>
            </a:r>
            <a:endParaRPr/>
          </a:p>
        </p:txBody>
      </p:sp>
      <p:pic>
        <p:nvPicPr>
          <p:cNvPr id="176" name="Google Shape;17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13380" y="4052265"/>
            <a:ext cx="3528332" cy="2243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0" descr="У Бахмуті розбирають завали будівлі залізниці: одна людина загинула, ще  двоє можуть бути під завалами | Громадське телебачення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59783" y="1568179"/>
            <a:ext cx="3568293" cy="2123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"/>
          <p:cNvSpPr txBox="1"/>
          <p:nvPr/>
        </p:nvSpPr>
        <p:spPr>
          <a:xfrm>
            <a:off x="666749" y="188640"/>
            <a:ext cx="1143065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АЛГОРИТМ ДІЇ У ВИПАДКУ, ЯКЩО ОПИНИЛИСЯ </a:t>
            </a:r>
            <a:r>
              <a:rPr lang="uk-UA" sz="2400" b="1" u="sng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ПІД ЗАВАЛАМИ</a:t>
            </a:r>
            <a:endParaRPr sz="2400" b="1" u="sng">
              <a:solidFill>
                <a:srgbClr val="FF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83" name="Google Shape;183;p11"/>
          <p:cNvSpPr txBox="1"/>
          <p:nvPr/>
        </p:nvSpPr>
        <p:spPr>
          <a:xfrm>
            <a:off x="1703512" y="1196752"/>
            <a:ext cx="2952328" cy="1477328"/>
          </a:xfrm>
          <a:prstGeom prst="rect">
            <a:avLst/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Покличте на допомогу. Повідомте, що сталося та де Ви знаходитеся</a:t>
            </a:r>
            <a:endParaRPr sz="1800" b="1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84" name="Google Shape;184;p11"/>
          <p:cNvSpPr txBox="1"/>
          <p:nvPr/>
        </p:nvSpPr>
        <p:spPr>
          <a:xfrm>
            <a:off x="1919536" y="3429001"/>
            <a:ext cx="2448272" cy="1200329"/>
          </a:xfrm>
          <a:prstGeom prst="rect">
            <a:avLst/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Спокійно чекайте рятувальників, поки розберуть завал </a:t>
            </a:r>
            <a:endParaRPr sz="1800" b="1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cxnSp>
        <p:nvCxnSpPr>
          <p:cNvPr id="185" name="Google Shape;185;p11"/>
          <p:cNvCxnSpPr/>
          <p:nvPr/>
        </p:nvCxnSpPr>
        <p:spPr>
          <a:xfrm>
            <a:off x="3071664" y="2708920"/>
            <a:ext cx="0" cy="72008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86" name="Google Shape;186;p11"/>
          <p:cNvSpPr txBox="1"/>
          <p:nvPr/>
        </p:nvSpPr>
        <p:spPr>
          <a:xfrm>
            <a:off x="6456040" y="980728"/>
            <a:ext cx="3096344" cy="369332"/>
          </a:xfrm>
          <a:prstGeom prst="rect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Якщо Вас ніхто не чує</a:t>
            </a:r>
            <a:endParaRPr sz="1800" b="1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87" name="Google Shape;187;p11"/>
          <p:cNvSpPr txBox="1"/>
          <p:nvPr/>
        </p:nvSpPr>
        <p:spPr>
          <a:xfrm>
            <a:off x="4943872" y="1556792"/>
            <a:ext cx="5400600" cy="369332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Спробуйте звільнити руки та ноги</a:t>
            </a:r>
            <a:endParaRPr sz="1800" b="1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88" name="Google Shape;188;p11"/>
          <p:cNvSpPr txBox="1"/>
          <p:nvPr/>
        </p:nvSpPr>
        <p:spPr>
          <a:xfrm>
            <a:off x="4943872" y="2132856"/>
            <a:ext cx="5472608" cy="369332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Оцініть навколишню обстановку</a:t>
            </a:r>
            <a:endParaRPr sz="1800" b="1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cxnSp>
        <p:nvCxnSpPr>
          <p:cNvPr id="189" name="Google Shape;189;p11"/>
          <p:cNvCxnSpPr/>
          <p:nvPr/>
        </p:nvCxnSpPr>
        <p:spPr>
          <a:xfrm>
            <a:off x="7752184" y="1916832"/>
            <a:ext cx="0" cy="216024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90" name="Google Shape;190;p11"/>
          <p:cNvSpPr txBox="1"/>
          <p:nvPr/>
        </p:nvSpPr>
        <p:spPr>
          <a:xfrm>
            <a:off x="4943872" y="2780928"/>
            <a:ext cx="5472608" cy="923330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Дуже акуратно почніть розбирати завал. Важливо не зачепити ті конструкції, на яких все тримається</a:t>
            </a:r>
            <a:endParaRPr/>
          </a:p>
        </p:txBody>
      </p:sp>
      <p:sp>
        <p:nvSpPr>
          <p:cNvPr id="191" name="Google Shape;191;p11"/>
          <p:cNvSpPr txBox="1"/>
          <p:nvPr/>
        </p:nvSpPr>
        <p:spPr>
          <a:xfrm>
            <a:off x="4943872" y="3933057"/>
            <a:ext cx="5472608" cy="646331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Якщо не впевнені у своїх силах терпляче кличте на допомогу</a:t>
            </a:r>
            <a:endParaRPr sz="1800" b="1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92" name="Google Shape;192;p11"/>
          <p:cNvSpPr txBox="1"/>
          <p:nvPr/>
        </p:nvSpPr>
        <p:spPr>
          <a:xfrm>
            <a:off x="3503712" y="4797153"/>
            <a:ext cx="6840760" cy="646331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Якщо вибратися не виходить, а мобільний телефон далеко від вас, стукайте по трубах, батареях</a:t>
            </a:r>
            <a:endParaRPr/>
          </a:p>
        </p:txBody>
      </p:sp>
      <p:cxnSp>
        <p:nvCxnSpPr>
          <p:cNvPr id="193" name="Google Shape;193;p11"/>
          <p:cNvCxnSpPr/>
          <p:nvPr/>
        </p:nvCxnSpPr>
        <p:spPr>
          <a:xfrm>
            <a:off x="7752184" y="2492896"/>
            <a:ext cx="0" cy="288032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94" name="Google Shape;194;p11"/>
          <p:cNvCxnSpPr/>
          <p:nvPr/>
        </p:nvCxnSpPr>
        <p:spPr>
          <a:xfrm>
            <a:off x="7752184" y="3717032"/>
            <a:ext cx="0" cy="216024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95" name="Google Shape;195;p11"/>
          <p:cNvCxnSpPr/>
          <p:nvPr/>
        </p:nvCxnSpPr>
        <p:spPr>
          <a:xfrm>
            <a:off x="7752184" y="4581128"/>
            <a:ext cx="0" cy="216024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96" name="Google Shape;196;p11"/>
          <p:cNvSpPr txBox="1"/>
          <p:nvPr/>
        </p:nvSpPr>
        <p:spPr>
          <a:xfrm>
            <a:off x="3575720" y="5661248"/>
            <a:ext cx="6840760" cy="923330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Звільнившись, огляньте себе та за необхідності надайте собі першу медичну допомогу. Намагаєтеся уникнути переохолодження </a:t>
            </a:r>
            <a:endParaRPr/>
          </a:p>
        </p:txBody>
      </p:sp>
      <p:cxnSp>
        <p:nvCxnSpPr>
          <p:cNvPr id="197" name="Google Shape;197;p11"/>
          <p:cNvCxnSpPr/>
          <p:nvPr/>
        </p:nvCxnSpPr>
        <p:spPr>
          <a:xfrm>
            <a:off x="7752184" y="5445224"/>
            <a:ext cx="0" cy="216024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"/>
          <p:cNvSpPr txBox="1"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</a:pPr>
            <a:r>
              <a:rPr lang="uk-UA" sz="3400" b="1" i="0">
                <a:latin typeface="Bookman Old Style"/>
                <a:ea typeface="Bookman Old Style"/>
                <a:cs typeface="Bookman Old Style"/>
                <a:sym typeface="Bookman Old Style"/>
              </a:rPr>
              <a:t>Що НЕ РЕКОМЕНДУЄТЬСЯ робити в умовах загрози воєнного характеру ?</a:t>
            </a:r>
            <a:endParaRPr sz="340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cxnSp>
        <p:nvCxnSpPr>
          <p:cNvPr id="203" name="Google Shape;203;p12"/>
          <p:cNvCxnSpPr/>
          <p:nvPr/>
        </p:nvCxnSpPr>
        <p:spPr>
          <a:xfrm>
            <a:off x="1047624" y="2265037"/>
            <a:ext cx="10125012" cy="0"/>
          </a:xfrm>
          <a:prstGeom prst="straightConnector1">
            <a:avLst/>
          </a:prstGeom>
          <a:noFill/>
          <a:ln w="15875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4" name="Google Shape;204;p12" descr="Запрещающие знаки по охране труда. Официальный сайт ООО Мандарин. Наружная  и интерьерная реклама. ООО Мандарин. Наружная и интерьерная реклам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63886" y="2951784"/>
            <a:ext cx="2928114" cy="2928114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2"/>
          <p:cNvSpPr txBox="1">
            <a:spLocks noGrp="1"/>
          </p:cNvSpPr>
          <p:nvPr>
            <p:ph type="body" idx="1"/>
          </p:nvPr>
        </p:nvSpPr>
        <p:spPr>
          <a:xfrm>
            <a:off x="630622" y="2474319"/>
            <a:ext cx="8113986" cy="423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uk-UA" sz="2400" b="0" i="0">
                <a:latin typeface="Bookman Old Style"/>
                <a:ea typeface="Bookman Old Style"/>
                <a:cs typeface="Bookman Old Style"/>
                <a:sym typeface="Bookman Old Style"/>
              </a:rPr>
              <a:t>Підходити до вікон, якщо почуєте постріли</a:t>
            </a:r>
            <a:endParaRPr sz="2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uk-UA" sz="2400" b="0" i="0">
                <a:latin typeface="Bookman Old Style"/>
                <a:ea typeface="Bookman Old Style"/>
                <a:cs typeface="Bookman Old Style"/>
                <a:sym typeface="Bookman Old Style"/>
              </a:rPr>
              <a:t>Спостерігати за ходом бойових дій</a:t>
            </a:r>
            <a:endParaRPr sz="2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uk-UA" sz="2400" b="0" i="0">
                <a:latin typeface="Bookman Old Style"/>
                <a:ea typeface="Bookman Old Style"/>
                <a:cs typeface="Bookman Old Style"/>
                <a:sym typeface="Bookman Old Style"/>
              </a:rPr>
              <a:t>Стояти чи перебігати під обстрілом</a:t>
            </a:r>
            <a:endParaRPr sz="2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uk-UA" sz="2400" b="0" i="0">
                <a:latin typeface="Bookman Old Style"/>
                <a:ea typeface="Bookman Old Style"/>
                <a:cs typeface="Bookman Old Style"/>
                <a:sym typeface="Bookman Old Style"/>
              </a:rPr>
              <a:t>Конфліктувати з озброєними людьми</a:t>
            </a:r>
            <a:endParaRPr sz="2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uk-UA" sz="2400" b="0" i="0">
                <a:latin typeface="Bookman Old Style"/>
                <a:ea typeface="Bookman Old Style"/>
                <a:cs typeface="Bookman Old Style"/>
                <a:sym typeface="Bookman Old Style"/>
              </a:rPr>
              <a:t>Носити армійську форму або камуфльований одяг</a:t>
            </a:r>
            <a:endParaRPr sz="2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uk-UA" sz="2400" b="0" i="0">
                <a:latin typeface="Bookman Old Style"/>
                <a:ea typeface="Bookman Old Style"/>
                <a:cs typeface="Bookman Old Style"/>
                <a:sym typeface="Bookman Old Style"/>
              </a:rPr>
              <a:t>Демонструвати зброю або предмети, схожі на неї</a:t>
            </a:r>
            <a:endParaRPr sz="2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uk-UA" sz="2400" b="0" i="0">
                <a:latin typeface="Bookman Old Style"/>
                <a:ea typeface="Bookman Old Style"/>
                <a:cs typeface="Bookman Old Style"/>
                <a:sym typeface="Bookman Old Style"/>
              </a:rPr>
              <a:t>Підбирати покинуті зброю та боєприпаси.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"/>
          <p:cNvSpPr txBox="1">
            <a:spLocks noGrp="1"/>
          </p:cNvSpPr>
          <p:nvPr>
            <p:ph type="title"/>
          </p:nvPr>
        </p:nvSpPr>
        <p:spPr>
          <a:xfrm>
            <a:off x="361950" y="117476"/>
            <a:ext cx="11630025" cy="663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</a:pPr>
            <a:r>
              <a:rPr lang="uk-UA" sz="2800" b="1" i="0">
                <a:latin typeface="Bookman Old Style"/>
                <a:ea typeface="Bookman Old Style"/>
                <a:cs typeface="Bookman Old Style"/>
                <a:sym typeface="Bookman Old Style"/>
              </a:rPr>
              <a:t>Що робити коли знайшли вибухонебезпечний предмет? </a:t>
            </a:r>
            <a:endParaRPr sz="2800"/>
          </a:p>
        </p:txBody>
      </p:sp>
      <p:sp>
        <p:nvSpPr>
          <p:cNvPr id="211" name="Google Shape;211;p13"/>
          <p:cNvSpPr txBox="1">
            <a:spLocks noGrp="1"/>
          </p:cNvSpPr>
          <p:nvPr>
            <p:ph type="body" idx="1"/>
          </p:nvPr>
        </p:nvSpPr>
        <p:spPr>
          <a:xfrm>
            <a:off x="217433" y="1005544"/>
            <a:ext cx="5416112" cy="569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uk-UA" sz="3200" b="1" i="0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При виявленні вибухонебезпечних предметів забороняється: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ookman Old Style"/>
              <a:buChar char="-"/>
            </a:pPr>
            <a:r>
              <a:rPr lang="uk-UA" sz="3200" b="0" i="0">
                <a:latin typeface="Bookman Old Style"/>
                <a:ea typeface="Bookman Old Style"/>
                <a:cs typeface="Bookman Old Style"/>
                <a:sym typeface="Bookman Old Style"/>
              </a:rPr>
              <a:t>перекладати, перекочувати з одного місця на інше;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ookman Old Style"/>
              <a:buChar char="-"/>
            </a:pPr>
            <a:r>
              <a:rPr lang="uk-UA" sz="3200" b="0" i="0">
                <a:latin typeface="Bookman Old Style"/>
                <a:ea typeface="Bookman Old Style"/>
                <a:cs typeface="Bookman Old Style"/>
                <a:sym typeface="Bookman Old Style"/>
              </a:rPr>
              <a:t>збирати і зберігати, нагрівати і ударяти;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ookman Old Style"/>
              <a:buChar char="-"/>
            </a:pPr>
            <a:r>
              <a:rPr lang="uk-UA" sz="3200" b="0" i="0">
                <a:latin typeface="Bookman Old Style"/>
                <a:ea typeface="Bookman Old Style"/>
                <a:cs typeface="Bookman Old Style"/>
                <a:sym typeface="Bookman Old Style"/>
              </a:rPr>
              <a:t>намагатися розряджати і розбирати;</a:t>
            </a:r>
            <a:endParaRPr sz="32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ookman Old Style"/>
              <a:buChar char="-"/>
            </a:pPr>
            <a:r>
              <a:rPr lang="uk-UA" sz="3200" b="0" i="0">
                <a:latin typeface="Bookman Old Style"/>
                <a:ea typeface="Bookman Old Style"/>
                <a:cs typeface="Bookman Old Style"/>
                <a:sym typeface="Bookman Old Style"/>
              </a:rPr>
              <a:t>виготовляти різні предмети;</a:t>
            </a:r>
            <a:endParaRPr sz="32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ookman Old Style"/>
              <a:buChar char="-"/>
            </a:pPr>
            <a:r>
              <a:rPr lang="uk-UA" sz="3200" b="0" i="0">
                <a:latin typeface="Bookman Old Style"/>
                <a:ea typeface="Bookman Old Style"/>
                <a:cs typeface="Bookman Old Style"/>
                <a:sym typeface="Bookman Old Style"/>
              </a:rPr>
              <a:t>використовувати заряди для розведення вогню і освітлення;</a:t>
            </a:r>
            <a:endParaRPr sz="32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ookman Old Style"/>
              <a:buChar char="-"/>
            </a:pPr>
            <a:r>
              <a:rPr lang="uk-UA" sz="3200" b="0" i="0">
                <a:latin typeface="Bookman Old Style"/>
                <a:ea typeface="Bookman Old Style"/>
                <a:cs typeface="Bookman Old Style"/>
                <a:sym typeface="Bookman Old Style"/>
              </a:rPr>
              <a:t>приносити в приміщення, закопувати в землю, кидати в колодязь чи річку.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b="0" i="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b="0" i="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uk-UA" sz="3200" b="0" i="0">
                <a:latin typeface="Bookman Old Style"/>
                <a:ea typeface="Bookman Old Style"/>
                <a:cs typeface="Bookman Old Style"/>
                <a:sym typeface="Bookman Old Style"/>
              </a:rPr>
              <a:t>Виявивши вибухонебезпечні предмети, вживайте заходів з їх означення, огородження і охороні знайдених предметів на місці виявлення. </a:t>
            </a:r>
            <a:endParaRPr/>
          </a:p>
          <a:p>
            <a:pPr marL="0" lvl="0" indent="0" algn="just" rtl="0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uk-UA" sz="3100" b="1" i="1">
                <a:latin typeface="Bookman Old Style"/>
                <a:ea typeface="Bookman Old Style"/>
                <a:cs typeface="Bookman Old Style"/>
                <a:sym typeface="Bookman Old Style"/>
              </a:rPr>
              <a:t>Негайно повідомте про це територіальні органи Державної служби надзвичайних ситуацій (ДСНС) та поліцію за телефоном "101" та "102".</a:t>
            </a:r>
            <a:endParaRPr/>
          </a:p>
          <a:p>
            <a:pPr marL="228600" lvl="0" indent="-144145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228600" lvl="0" indent="-14414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212" name="Google Shape;212;p13" descr="Фізична безпека дітей під час війни Правила поведінки в евакуації, на  окупованих територіях і в зоні бойових дій | Освітній омбудсмен України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3545" y="847725"/>
            <a:ext cx="6558453" cy="5677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"/>
          <p:cNvSpPr txBox="1"/>
          <p:nvPr/>
        </p:nvSpPr>
        <p:spPr>
          <a:xfrm>
            <a:off x="2066925" y="188640"/>
            <a:ext cx="762947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Що робити у випадку хімічної загрози?</a:t>
            </a:r>
            <a:endParaRPr sz="2400" b="1" u="sng">
              <a:solidFill>
                <a:srgbClr val="FF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18" name="Google Shape;218;p14"/>
          <p:cNvSpPr txBox="1"/>
          <p:nvPr/>
        </p:nvSpPr>
        <p:spPr>
          <a:xfrm>
            <a:off x="1775520" y="1124744"/>
            <a:ext cx="8568952" cy="36933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Як зрозуміти, що ви потрапили під вплив небезпечних речовин?</a:t>
            </a:r>
            <a:endParaRPr/>
          </a:p>
        </p:txBody>
      </p:sp>
      <p:sp>
        <p:nvSpPr>
          <p:cNvPr id="219" name="Google Shape;219;p14"/>
          <p:cNvSpPr/>
          <p:nvPr/>
        </p:nvSpPr>
        <p:spPr>
          <a:xfrm>
            <a:off x="1847527" y="1772816"/>
            <a:ext cx="3845349" cy="369332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u="sng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Перші ознаки ураження:</a:t>
            </a:r>
            <a:endParaRPr/>
          </a:p>
        </p:txBody>
      </p:sp>
      <p:sp>
        <p:nvSpPr>
          <p:cNvPr id="220" name="Google Shape;220;p14"/>
          <p:cNvSpPr/>
          <p:nvPr/>
        </p:nvSpPr>
        <p:spPr>
          <a:xfrm>
            <a:off x="1847528" y="2276873"/>
            <a:ext cx="8136904" cy="646331"/>
          </a:xfrm>
          <a:prstGeom prst="rect">
            <a:avLst/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143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lang="uk-UA" sz="180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Хімічні речовини можуть подразнювати очі, слизові оболонки, шкіру та дихальні шляхи</a:t>
            </a:r>
            <a:endParaRPr/>
          </a:p>
        </p:txBody>
      </p:sp>
      <p:sp>
        <p:nvSpPr>
          <p:cNvPr id="221" name="Google Shape;221;p14"/>
          <p:cNvSpPr/>
          <p:nvPr/>
        </p:nvSpPr>
        <p:spPr>
          <a:xfrm>
            <a:off x="1847528" y="3212976"/>
            <a:ext cx="8136904" cy="923330"/>
          </a:xfrm>
          <a:prstGeom prst="rect">
            <a:avLst/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143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lang="uk-UA" sz="180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У людини може виникати ускладнення дихання, кашель, виділення мокротиння, іноді і з домішками крові, нежить, відчуття сухості в горлі, осиплість голосу, носова кровотеча, біль у грудях</a:t>
            </a:r>
            <a:endParaRPr/>
          </a:p>
        </p:txBody>
      </p:sp>
      <p:sp>
        <p:nvSpPr>
          <p:cNvPr id="222" name="Google Shape;222;p14"/>
          <p:cNvSpPr/>
          <p:nvPr/>
        </p:nvSpPr>
        <p:spPr>
          <a:xfrm>
            <a:off x="1847528" y="4365104"/>
            <a:ext cx="8064896" cy="923330"/>
          </a:xfrm>
          <a:prstGeom prst="rect">
            <a:avLst/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143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uk-UA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При подразненні слизової оболонки очей серед симптомів є почервоніння, запалення, набряклість, помутніння рогівки, ураження райдужної оболонки очей. </a:t>
            </a:r>
            <a:endParaRPr/>
          </a:p>
        </p:txBody>
      </p:sp>
      <p:sp>
        <p:nvSpPr>
          <p:cNvPr id="223" name="Google Shape;223;p14"/>
          <p:cNvSpPr/>
          <p:nvPr/>
        </p:nvSpPr>
        <p:spPr>
          <a:xfrm>
            <a:off x="1847528" y="5445225"/>
            <a:ext cx="8064896" cy="646331"/>
          </a:xfrm>
          <a:prstGeom prst="rect">
            <a:avLst/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143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uk-UA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При гострих отруєннях — головний біль, запаморочення, загальна слабкість.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"/>
          <p:cNvSpPr txBox="1"/>
          <p:nvPr/>
        </p:nvSpPr>
        <p:spPr>
          <a:xfrm>
            <a:off x="2849204" y="114890"/>
            <a:ext cx="662473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АЛГОРИТМ ДІЇ У ВИПАДКУ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u="sng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ХІМІЧНОЇ ЗАГРОЗИ</a:t>
            </a:r>
            <a:endParaRPr sz="2000" b="1" u="sng">
              <a:solidFill>
                <a:srgbClr val="FF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29" name="Google Shape;229;p15"/>
          <p:cNvSpPr/>
          <p:nvPr/>
        </p:nvSpPr>
        <p:spPr>
          <a:xfrm>
            <a:off x="2381152" y="898266"/>
            <a:ext cx="7560840" cy="64633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Як захиститися від впливу небезпечних речовин у приміщенні?</a:t>
            </a:r>
            <a:endParaRPr sz="1800" b="1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30" name="Google Shape;230;p15"/>
          <p:cNvSpPr/>
          <p:nvPr/>
        </p:nvSpPr>
        <p:spPr>
          <a:xfrm>
            <a:off x="725213" y="4811679"/>
            <a:ext cx="9906623" cy="1323439"/>
          </a:xfrm>
          <a:prstGeom prst="rect">
            <a:avLst/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при появі запаху використовувати засоби захисту органів дихання - можна використати ватно-марлеву повʼязку змочену 2%-м розчинами питної соди (при ураженні хлором), оцтової або лимонної кислоти (при ураженні аміаком).</a:t>
            </a:r>
            <a:endParaRPr/>
          </a:p>
        </p:txBody>
      </p:sp>
      <p:sp>
        <p:nvSpPr>
          <p:cNvPr id="231" name="Google Shape;231;p15"/>
          <p:cNvSpPr/>
          <p:nvPr/>
        </p:nvSpPr>
        <p:spPr>
          <a:xfrm>
            <a:off x="275763" y="1839487"/>
            <a:ext cx="7632848" cy="707886"/>
          </a:xfrm>
          <a:prstGeom prst="rect">
            <a:avLst/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провести герметизацію приміщення: щільно закрити вікна і двері, димоходи, вентиляційні люки</a:t>
            </a:r>
            <a:endParaRPr/>
          </a:p>
        </p:txBody>
      </p:sp>
      <p:sp>
        <p:nvSpPr>
          <p:cNvPr id="232" name="Google Shape;232;p15"/>
          <p:cNvSpPr/>
          <p:nvPr/>
        </p:nvSpPr>
        <p:spPr>
          <a:xfrm>
            <a:off x="2309144" y="2784357"/>
            <a:ext cx="7632848" cy="707886"/>
          </a:xfrm>
          <a:prstGeom prst="rect">
            <a:avLst/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вхідні двері «зашторити», використовуючи будь-яку щільну тканину</a:t>
            </a:r>
            <a:endParaRPr sz="20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33" name="Google Shape;233;p15"/>
          <p:cNvSpPr/>
          <p:nvPr/>
        </p:nvSpPr>
        <p:spPr>
          <a:xfrm>
            <a:off x="3917865" y="3787133"/>
            <a:ext cx="7632848" cy="707886"/>
          </a:xfrm>
          <a:prstGeom prst="rect">
            <a:avLst/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заклеїти щілини у вікнах і стиках рам плівкою, лейкопластиром</a:t>
            </a:r>
            <a:endParaRPr sz="20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/>
          <p:nvPr/>
        </p:nvSpPr>
        <p:spPr>
          <a:xfrm>
            <a:off x="1018728" y="2313745"/>
            <a:ext cx="8965703" cy="707886"/>
          </a:xfrm>
          <a:prstGeom prst="rect">
            <a:avLst/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при необхідності (наявність запаху) захистити органи дихання засобами індивідуального захисту</a:t>
            </a:r>
            <a:endParaRPr/>
          </a:p>
        </p:txBody>
      </p:sp>
      <p:sp>
        <p:nvSpPr>
          <p:cNvPr id="239" name="Google Shape;239;p16"/>
          <p:cNvSpPr/>
          <p:nvPr/>
        </p:nvSpPr>
        <p:spPr>
          <a:xfrm>
            <a:off x="1406186" y="3276268"/>
            <a:ext cx="10186545" cy="400110"/>
          </a:xfrm>
          <a:prstGeom prst="rect">
            <a:avLst/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не перебувати в понижених ділянках місцевості - долинах, ярах, тощо</a:t>
            </a:r>
            <a:endParaRPr sz="20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40" name="Google Shape;240;p16"/>
          <p:cNvSpPr/>
          <p:nvPr/>
        </p:nvSpPr>
        <p:spPr>
          <a:xfrm>
            <a:off x="2207568" y="3940891"/>
            <a:ext cx="9571144" cy="400110"/>
          </a:xfrm>
          <a:prstGeom prst="rect">
            <a:avLst/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не перебувати довго в підвалах  і в напівпідвальних приміщеннях</a:t>
            </a:r>
            <a:endParaRPr/>
          </a:p>
        </p:txBody>
      </p:sp>
      <p:sp>
        <p:nvSpPr>
          <p:cNvPr id="241" name="Google Shape;241;p16"/>
          <p:cNvSpPr/>
          <p:nvPr/>
        </p:nvSpPr>
        <p:spPr>
          <a:xfrm>
            <a:off x="1142716" y="4781034"/>
            <a:ext cx="7632848" cy="400110"/>
          </a:xfrm>
          <a:prstGeom prst="rect">
            <a:avLst/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намагатись знаходитись на підвищеннях</a:t>
            </a:r>
            <a:endParaRPr/>
          </a:p>
        </p:txBody>
      </p:sp>
      <p:sp>
        <p:nvSpPr>
          <p:cNvPr id="242" name="Google Shape;242;p16"/>
          <p:cNvSpPr/>
          <p:nvPr/>
        </p:nvSpPr>
        <p:spPr>
          <a:xfrm>
            <a:off x="1173150" y="5621177"/>
            <a:ext cx="4328429" cy="400110"/>
          </a:xfrm>
          <a:prstGeom prst="rect">
            <a:avLst/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слідкувати за  напрямком вітру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6"/>
          <p:cNvSpPr txBox="1"/>
          <p:nvPr/>
        </p:nvSpPr>
        <p:spPr>
          <a:xfrm>
            <a:off x="3143672" y="332656"/>
            <a:ext cx="662473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АЛГОРИТМ ДІЇ У ВИПАДКУ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u="sng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ХІМІЧНОЇ ЗАГРОЗИ</a:t>
            </a:r>
            <a:endParaRPr sz="2000" b="1" u="sng">
              <a:solidFill>
                <a:srgbClr val="FF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44" name="Google Shape;244;p16"/>
          <p:cNvSpPr/>
          <p:nvPr/>
        </p:nvSpPr>
        <p:spPr>
          <a:xfrm>
            <a:off x="2135560" y="1412776"/>
            <a:ext cx="7560840" cy="64633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Як захиститися від впливу небезпечних речовин поза приміщеннями?</a:t>
            </a:r>
            <a:endParaRPr sz="1800" b="1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"/>
          <p:cNvSpPr txBox="1"/>
          <p:nvPr/>
        </p:nvSpPr>
        <p:spPr>
          <a:xfrm>
            <a:off x="685800" y="114910"/>
            <a:ext cx="1087253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АЛГОРИТМ ДІЇ У ВИПАДКУ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u="sng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ХІМІЧНОЇ ЗАГРОЗИ</a:t>
            </a:r>
            <a:endParaRPr sz="2000" b="1" u="sng">
              <a:solidFill>
                <a:srgbClr val="FF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50" name="Google Shape;250;p17"/>
          <p:cNvSpPr/>
          <p:nvPr/>
        </p:nvSpPr>
        <p:spPr>
          <a:xfrm>
            <a:off x="2519610" y="927901"/>
            <a:ext cx="7748339" cy="369332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Перша допомога при хімічній небезпеці</a:t>
            </a:r>
            <a:endParaRPr/>
          </a:p>
        </p:txBody>
      </p:sp>
      <p:sp>
        <p:nvSpPr>
          <p:cNvPr id="251" name="Google Shape;251;p17"/>
          <p:cNvSpPr/>
          <p:nvPr/>
        </p:nvSpPr>
        <p:spPr>
          <a:xfrm>
            <a:off x="1228403" y="3014291"/>
            <a:ext cx="34563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u="sng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ПРИ УРАЖЕННІ </a:t>
            </a:r>
            <a:r>
              <a:rPr lang="uk-UA" sz="1800" b="1" u="sng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ХЛОРОМ:</a:t>
            </a:r>
            <a:r>
              <a:rPr lang="uk-UA" sz="1800" b="1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 </a:t>
            </a:r>
            <a:endParaRPr sz="18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52" name="Google Shape;252;p17"/>
          <p:cNvSpPr/>
          <p:nvPr/>
        </p:nvSpPr>
        <p:spPr>
          <a:xfrm>
            <a:off x="243136" y="3460744"/>
            <a:ext cx="5852864" cy="147732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Постраждалого необхідно негайно вивести на свіже повітря, щільніше вкрити і дати подихати парами води або аерозолем 0,5% розчину питної соди протягом 15 хвилин. Не дозволяйте потерпілому пересуватися самостійно.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7"/>
          <p:cNvSpPr/>
          <p:nvPr/>
        </p:nvSpPr>
        <p:spPr>
          <a:xfrm>
            <a:off x="243136" y="5111712"/>
            <a:ext cx="5852864" cy="9233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Транспортувати постраждалого можна лише у лежачому положенні. У разі необхідності — зробити штучне дихання способом «рот в рот».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7"/>
          <p:cNvSpPr/>
          <p:nvPr/>
        </p:nvSpPr>
        <p:spPr>
          <a:xfrm>
            <a:off x="243136" y="6136172"/>
            <a:ext cx="5852864" cy="36933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Основним засобом боротьби з хлором є вода.</a:t>
            </a:r>
            <a:endParaRPr/>
          </a:p>
        </p:txBody>
      </p:sp>
      <p:pic>
        <p:nvPicPr>
          <p:cNvPr id="255" name="Google Shape;255;p17" descr="Профілактика отруєння хлором – Управління Держпраці у Тернопільській області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5785" y="1679721"/>
            <a:ext cx="2080947" cy="116093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7"/>
          <p:cNvSpPr/>
          <p:nvPr/>
        </p:nvSpPr>
        <p:spPr>
          <a:xfrm>
            <a:off x="7357493" y="2937171"/>
            <a:ext cx="40324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u="sng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ПРИ УРАЖЕННІ </a:t>
            </a:r>
            <a:r>
              <a:rPr lang="uk-UA" sz="1800" b="1" u="sng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АМІАКОМ:</a:t>
            </a:r>
            <a:r>
              <a:rPr lang="uk-UA" sz="1800" b="1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 </a:t>
            </a:r>
            <a:endParaRPr sz="18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57" name="Google Shape;257;p17"/>
          <p:cNvSpPr/>
          <p:nvPr/>
        </p:nvSpPr>
        <p:spPr>
          <a:xfrm>
            <a:off x="6762751" y="3398948"/>
            <a:ext cx="4795589" cy="64633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Постраждалого необхідно негайно вивести на свіже повітря.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7"/>
          <p:cNvSpPr/>
          <p:nvPr/>
        </p:nvSpPr>
        <p:spPr>
          <a:xfrm>
            <a:off x="6762751" y="4194404"/>
            <a:ext cx="4795589" cy="64633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Транспортувати постраждалого можна лише у лежачому положенні.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7"/>
          <p:cNvSpPr/>
          <p:nvPr/>
        </p:nvSpPr>
        <p:spPr>
          <a:xfrm>
            <a:off x="6762751" y="4989860"/>
            <a:ext cx="4795589" cy="64633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Забезпечити тепло та спокій. Дати зволожений кисень</a:t>
            </a:r>
            <a:endParaRPr/>
          </a:p>
        </p:txBody>
      </p:sp>
      <p:sp>
        <p:nvSpPr>
          <p:cNvPr id="260" name="Google Shape;260;p17"/>
          <p:cNvSpPr/>
          <p:nvPr/>
        </p:nvSpPr>
        <p:spPr>
          <a:xfrm>
            <a:off x="6762750" y="5813006"/>
            <a:ext cx="4795589" cy="64633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За можливості, змийте осілий забрудник з тіла, змініть одяг   </a:t>
            </a:r>
            <a:endParaRPr/>
          </a:p>
        </p:txBody>
      </p:sp>
      <p:pic>
        <p:nvPicPr>
          <p:cNvPr id="261" name="Google Shape;261;p17" descr="Як допомогти людині при отруєнні аміаком - Патріот Донбасу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8286" y="1634984"/>
            <a:ext cx="2184317" cy="120974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7"/>
          <p:cNvSpPr/>
          <p:nvPr/>
        </p:nvSpPr>
        <p:spPr>
          <a:xfrm>
            <a:off x="6762749" y="4194403"/>
            <a:ext cx="4795589" cy="64633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Транспортувати постраждалого можна лише у лежачому положенні.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7"/>
          <p:cNvSpPr/>
          <p:nvPr/>
        </p:nvSpPr>
        <p:spPr>
          <a:xfrm>
            <a:off x="6762749" y="4996087"/>
            <a:ext cx="4795589" cy="64633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Забезпечити тепло та спокій. Дати зволожений кисень</a:t>
            </a:r>
            <a:endParaRPr/>
          </a:p>
        </p:txBody>
      </p:sp>
      <p:sp>
        <p:nvSpPr>
          <p:cNvPr id="264" name="Google Shape;264;p17"/>
          <p:cNvSpPr/>
          <p:nvPr/>
        </p:nvSpPr>
        <p:spPr>
          <a:xfrm>
            <a:off x="6762749" y="5819233"/>
            <a:ext cx="4795589" cy="64633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За можливості, змийте осілий забрудник з тіла, змініть одяг  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8"/>
          <p:cNvSpPr/>
          <p:nvPr/>
        </p:nvSpPr>
        <p:spPr>
          <a:xfrm>
            <a:off x="1980572" y="379214"/>
            <a:ext cx="933140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Що робити у випадку загрози радіаційної небезпеки?</a:t>
            </a:r>
            <a:endParaRPr sz="2400" b="1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270" name="Google Shape;270;p18" descr="javascript - Анимация знака радиационной безопасности - Stack Overflow на  русском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6306" y="1020762"/>
            <a:ext cx="2209161" cy="2194878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8"/>
          <p:cNvSpPr/>
          <p:nvPr/>
        </p:nvSpPr>
        <p:spPr>
          <a:xfrm>
            <a:off x="487680" y="1382880"/>
            <a:ext cx="9128760" cy="3139321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uk-UA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Зайдіть в укриття, підвал або в середину будівлі. Радіоактивний матеріал осідає на зовнішній стороні будівель, тому найкраще триматися якомога далі від стін і даху будівлі.</a:t>
            </a:r>
            <a:endParaRPr/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uk-UA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Закрийте та заблокуйте всі вікна та двері в приміщенні, не підходьте до них без нагальної потреби. </a:t>
            </a:r>
            <a:endParaRPr/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uk-UA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Зробіть кількаденний запас води у герметичних ємностях. Продукти загорніть у плівки і покладіть у холодильник або шафу. </a:t>
            </a:r>
            <a:endParaRPr/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uk-UA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Підготуйте маску, респіратор або ватно-марлеву пов’язку для захисту органів дихання. </a:t>
            </a:r>
            <a:endParaRPr/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uk-UA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Слідкуйте за повідомленнями від рятувальників ДСНС, поліції, місцевої влади.</a:t>
            </a:r>
            <a:endParaRPr sz="18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72" name="Google Shape;272;p18"/>
          <p:cNvSpPr txBox="1"/>
          <p:nvPr/>
        </p:nvSpPr>
        <p:spPr>
          <a:xfrm>
            <a:off x="579120" y="914400"/>
            <a:ext cx="2453640" cy="369332"/>
          </a:xfrm>
          <a:prstGeom prst="rect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Алгоритм дій:</a:t>
            </a:r>
            <a:endParaRPr sz="1800" b="1">
              <a:solidFill>
                <a:srgbClr val="C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73" name="Google Shape;273;p18"/>
          <p:cNvSpPr txBox="1"/>
          <p:nvPr/>
        </p:nvSpPr>
        <p:spPr>
          <a:xfrm>
            <a:off x="472440" y="4724400"/>
            <a:ext cx="3322320" cy="369332"/>
          </a:xfrm>
          <a:prstGeom prst="rect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Йодна профілактика:</a:t>
            </a:r>
            <a:endParaRPr sz="1800" b="1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74" name="Google Shape;274;p18"/>
          <p:cNvSpPr/>
          <p:nvPr/>
        </p:nvSpPr>
        <p:spPr>
          <a:xfrm>
            <a:off x="533400" y="5265896"/>
            <a:ext cx="10043160" cy="1200329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Вживайте йодистий калій після їжі разом з чаєм або водою: дорослі й діти старші 14 років – 40 крапель на день, діти 5-14 років – 20 крапель на день, діти молодші 2 років – 20 крапель на шкіру).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Також можна наносити на шкіру рук йодну сітку (1 раз на день протягом 7 діб);</a:t>
            </a:r>
            <a:endParaRPr sz="18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9"/>
          <p:cNvSpPr txBox="1"/>
          <p:nvPr/>
        </p:nvSpPr>
        <p:spPr>
          <a:xfrm>
            <a:off x="1245704" y="332169"/>
            <a:ext cx="94355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Як пережити кризу та зберегти спокій?</a:t>
            </a:r>
            <a:endParaRPr/>
          </a:p>
        </p:txBody>
      </p:sp>
      <p:sp>
        <p:nvSpPr>
          <p:cNvPr id="280" name="Google Shape;280;p19"/>
          <p:cNvSpPr txBox="1"/>
          <p:nvPr/>
        </p:nvSpPr>
        <p:spPr>
          <a:xfrm>
            <a:off x="385142" y="1101037"/>
            <a:ext cx="6917634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ookman Old Style"/>
              <a:buNone/>
            </a:pPr>
            <a:r>
              <a:rPr lang="uk-UA" sz="1800" b="1" u="none" strike="noStrike" cap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Агресія: як допомогти?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ookman Old Style"/>
              <a:buNone/>
            </a:pPr>
            <a:r>
              <a:rPr lang="uk-UA" sz="1800" b="0" i="0" u="none" strike="noStrike" cap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 1. Зведіть до мінімуму кількість людей навколо (за можливості).</a:t>
            </a:r>
            <a:endParaRPr sz="1800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ookman Old Style"/>
              <a:buNone/>
            </a:pPr>
            <a:r>
              <a:rPr lang="uk-UA" sz="1800" b="0" i="0" u="none" strike="noStrike" cap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 2. Дайте людині можливість випустити емоції.</a:t>
            </a:r>
            <a:endParaRPr sz="1800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ookman Old Style"/>
              <a:buNone/>
            </a:pPr>
            <a:r>
              <a:rPr lang="uk-UA" sz="1800" b="0" i="0" u="none" strike="noStrike" cap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 3. Дайте роботу, пов'язану з високим фізичним навантаженням.</a:t>
            </a:r>
            <a:endParaRPr sz="1800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ookman Old Style"/>
              <a:buNone/>
            </a:pPr>
            <a:r>
              <a:rPr lang="uk-UA" sz="1800" b="0" i="0" u="none" strike="noStrike" cap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 4. Демонструйте доброзичливість.</a:t>
            </a:r>
            <a:endParaRPr sz="1800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ookman Old Style"/>
              <a:buNone/>
            </a:pPr>
            <a:r>
              <a:rPr lang="uk-UA" sz="1800" b="0" i="0" u="none" strike="noStrike" cap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 5. Намагайтеся розрядити ситуацію смішними коментарями або діями.</a:t>
            </a:r>
            <a:endParaRPr/>
          </a:p>
        </p:txBody>
      </p:sp>
      <p:pic>
        <p:nvPicPr>
          <p:cNvPr id="281" name="Google Shape;28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0428" y="1821360"/>
            <a:ext cx="3632555" cy="1890919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9"/>
          <p:cNvSpPr txBox="1"/>
          <p:nvPr/>
        </p:nvSpPr>
        <p:spPr>
          <a:xfrm>
            <a:off x="4699966" y="4171913"/>
            <a:ext cx="6917634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ookman Old Style"/>
              <a:buNone/>
            </a:pPr>
            <a:r>
              <a:rPr lang="uk-UA" sz="1800" b="1" u="none" strike="noStrike" cap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Панічна атака: як допомогти?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ookman Old Style"/>
              <a:buNone/>
            </a:pPr>
            <a:r>
              <a:rPr lang="uk-UA" sz="1800" b="0" i="0" u="none" strike="noStrike" cap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 1. Попросіть людину сісти, опустити голову та впертися ногами в підлогу.</a:t>
            </a:r>
            <a:endParaRPr sz="1800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ookman Old Style"/>
              <a:buNone/>
            </a:pPr>
            <a:r>
              <a:rPr lang="uk-UA" sz="1800" b="0" i="0" u="none" strike="noStrike" cap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 2. Попросіть зосередитися на диханні і дихати повільно.</a:t>
            </a:r>
            <a:endParaRPr sz="1800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ookman Old Style"/>
              <a:buNone/>
            </a:pPr>
            <a:r>
              <a:rPr lang="uk-UA" sz="1800" b="0" i="0" u="none" strike="noStrike" cap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 3. Переведіть увагу. Попросіть людину розповісти про те, що вона бачить і чує.</a:t>
            </a:r>
            <a:endParaRPr/>
          </a:p>
        </p:txBody>
      </p:sp>
      <p:pic>
        <p:nvPicPr>
          <p:cNvPr id="283" name="Google Shape;28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2840" y="4657274"/>
            <a:ext cx="3557380" cy="1992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9127" y="846826"/>
            <a:ext cx="7679328" cy="516434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/>
          <p:nvPr/>
        </p:nvSpPr>
        <p:spPr>
          <a:xfrm rot="-1145639">
            <a:off x="5790813" y="246481"/>
            <a:ext cx="1378424" cy="167228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/>
          <p:nvPr/>
        </p:nvSpPr>
        <p:spPr>
          <a:xfrm rot="2826095">
            <a:off x="7199772" y="359217"/>
            <a:ext cx="1378424" cy="180525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 rot="6556108">
            <a:off x="8289794" y="1300016"/>
            <a:ext cx="1378424" cy="314754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 rot="7840490">
            <a:off x="9230150" y="2564491"/>
            <a:ext cx="1378424" cy="490275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 rot="10800000">
            <a:off x="6141241" y="2634976"/>
            <a:ext cx="1378424" cy="32881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379212" y="358616"/>
            <a:ext cx="41917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i="0" u="sng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Час має значення</a:t>
            </a:r>
            <a:endParaRPr sz="2400" b="1" u="sng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5866448" y="565503"/>
            <a:ext cx="10436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~10 хв</a:t>
            </a:r>
            <a:endParaRPr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7741178" y="687830"/>
            <a:ext cx="10436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~10 хв</a:t>
            </a:r>
            <a:endParaRPr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8500155" y="2597735"/>
            <a:ext cx="13784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~15 хв – 30 хв</a:t>
            </a:r>
            <a:endParaRPr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9488577" y="4849637"/>
            <a:ext cx="10436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~40 хв</a:t>
            </a:r>
            <a:endParaRPr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6234161" y="4154222"/>
            <a:ext cx="13784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до 40 хв</a:t>
            </a:r>
            <a:endParaRPr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271657" y="3738723"/>
            <a:ext cx="336353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u="sng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Загроза ракетних ударів залишається</a:t>
            </a:r>
            <a:endParaRPr sz="2400" u="sng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223265" y="1343162"/>
            <a:ext cx="336353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Ви маєте до </a:t>
            </a:r>
            <a:r>
              <a:rPr lang="uk-UA" sz="32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5 -10</a:t>
            </a:r>
            <a:r>
              <a:rPr lang="uk-UA" sz="16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хвилин щоб дістатися до безпечного місця у разі повітряної тривоги</a:t>
            </a:r>
            <a:endParaRPr sz="16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475652" y="5053475"/>
            <a:ext cx="472679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Більше </a:t>
            </a:r>
            <a:r>
              <a:rPr lang="uk-UA" sz="3200" b="1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3000</a:t>
            </a:r>
            <a:r>
              <a:rPr lang="uk-UA" sz="16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крилатих ракет за словами президента Володимира Зеленського. При цьому переважна більшість ударів нанесена по цивільним об'єктам.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0"/>
          <p:cNvSpPr txBox="1"/>
          <p:nvPr/>
        </p:nvSpPr>
        <p:spPr>
          <a:xfrm>
            <a:off x="963990" y="1573714"/>
            <a:ext cx="10098157" cy="3896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uk-UA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Усвідомити реальну ситуацію (визнати для себе, що я знаходжусь в стресовій ситуації);</a:t>
            </a:r>
            <a:endParaRPr/>
          </a:p>
          <a:p>
            <a:pPr marL="285750" marR="0" lvl="0" indent="-2857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uk-UA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Окреслити всі позитивні і негативні обставини та особливості ситуації;</a:t>
            </a:r>
            <a:endParaRPr/>
          </a:p>
          <a:p>
            <a:pPr marL="285750" marR="0" lvl="0" indent="-2857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uk-UA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Скласти план діяльності в стресовій ситуації.</a:t>
            </a:r>
            <a:endParaRPr/>
          </a:p>
          <a:p>
            <a:pPr marL="285750" marR="0" lvl="0" indent="-2857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Char char="⮚"/>
            </a:pPr>
            <a:r>
              <a:rPr lang="uk-UA" sz="1800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Діяти!</a:t>
            </a:r>
            <a:r>
              <a:rPr lang="uk-UA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У разі бездіяльності ситуація візьме вас у полон. Намагатися реалізовувати свої плани та наміри, незважаючи на обставини. </a:t>
            </a:r>
            <a:endParaRPr/>
          </a:p>
          <a:p>
            <a:pPr marL="285750" marR="0" lvl="0" indent="-2857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uk-UA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Проговорити конкретну ситуацію, яка напружує, з людиною, чия думка буде авторитетною та важливою для вас. Врахувати отримані поради.</a:t>
            </a:r>
            <a:endParaRPr/>
          </a:p>
          <a:p>
            <a:pPr marL="285750" marR="0" lvl="0" indent="-2857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uk-UA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Включити психологічний механізм захисту. Якщо неможливо змінити обставини, зміни своє ставлення до них.</a:t>
            </a:r>
            <a:endParaRPr/>
          </a:p>
        </p:txBody>
      </p:sp>
      <p:sp>
        <p:nvSpPr>
          <p:cNvPr id="289" name="Google Shape;289;p20"/>
          <p:cNvSpPr txBox="1"/>
          <p:nvPr/>
        </p:nvSpPr>
        <p:spPr>
          <a:xfrm>
            <a:off x="434215" y="566623"/>
            <a:ext cx="111577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Експрес-поради з копінгу (виходу зі стресової ситуації)</a:t>
            </a:r>
            <a:endParaRPr/>
          </a:p>
        </p:txBody>
      </p:sp>
      <p:pic>
        <p:nvPicPr>
          <p:cNvPr id="290" name="Google Shape;29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0784" y="5364258"/>
            <a:ext cx="2619375" cy="1493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1"/>
          <p:cNvSpPr txBox="1">
            <a:spLocks noGrp="1"/>
          </p:cNvSpPr>
          <p:nvPr>
            <p:ph type="body" idx="1"/>
          </p:nvPr>
        </p:nvSpPr>
        <p:spPr>
          <a:xfrm>
            <a:off x="-1293229" y="-3166196"/>
            <a:ext cx="18884767" cy="13968338"/>
          </a:xfrm>
          <a:prstGeom prst="rect">
            <a:avLst/>
          </a:prstGeom>
          <a:noFill/>
          <a:ln>
            <a:noFill/>
          </a:ln>
          <a:effectLst>
            <a:reflection stA="1000" endPos="65000" dist="50800" dir="5400000" sy="-100000" algn="bl" rotWithShape="0"/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97" name="Google Shape;297;p21"/>
          <p:cNvSpPr/>
          <p:nvPr/>
        </p:nvSpPr>
        <p:spPr>
          <a:xfrm>
            <a:off x="1232993" y="3669230"/>
            <a:ext cx="108246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6000" b="1" dirty="0">
                <a:solidFill>
                  <a:srgbClr val="8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Разом до перемоги! </a:t>
            </a:r>
            <a:endParaRPr sz="6000" b="1" i="1" dirty="0">
              <a:solidFill>
                <a:srgbClr val="8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7091" y="1092874"/>
            <a:ext cx="2840982" cy="174557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/>
          <p:nvPr/>
        </p:nvSpPr>
        <p:spPr>
          <a:xfrm>
            <a:off x="3641838" y="1384212"/>
            <a:ext cx="7821292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   Якщо ви почули звуки сирен, переривчасті гудки підприємств або звуки гучномовця, що тривають упродовж кількох хвилин, це означає </a:t>
            </a:r>
            <a:r>
              <a:rPr lang="uk-UA" sz="2000" b="1" dirty="0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попереджувальний сигнал «УВАГА ВСІМ!».</a:t>
            </a:r>
            <a:r>
              <a:rPr lang="uk-UA" sz="2000" b="1" dirty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  </a:t>
            </a:r>
            <a:endParaRPr sz="2000" b="1" dirty="0"/>
          </a:p>
        </p:txBody>
      </p:sp>
      <p:sp>
        <p:nvSpPr>
          <p:cNvPr id="115" name="Google Shape;115;p3"/>
          <p:cNvSpPr txBox="1"/>
          <p:nvPr/>
        </p:nvSpPr>
        <p:spPr>
          <a:xfrm>
            <a:off x="607091" y="234532"/>
            <a:ext cx="1042285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Що робити, якщо ви почули сигнал «Повітряна тривога»?</a:t>
            </a:r>
            <a:endParaRPr/>
          </a:p>
        </p:txBody>
      </p:sp>
      <p:sp>
        <p:nvSpPr>
          <p:cNvPr id="116" name="Google Shape;116;p3"/>
          <p:cNvSpPr txBox="1"/>
          <p:nvPr/>
        </p:nvSpPr>
        <p:spPr>
          <a:xfrm>
            <a:off x="607091" y="3084038"/>
            <a:ext cx="10856039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Bookman Old Style"/>
              <a:buNone/>
            </a:pPr>
            <a:r>
              <a:rPr lang="uk-UA" sz="1600" b="0" i="0" u="none" strike="noStrike" cap="none" dirty="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  Почувши такий сигнал, негайно увімкніть радіоприймач або телевізор і уважно прослухайте повідомлення центральних та місцевих органів влади з питань цивільного захисту. Залишайте </a:t>
            </a:r>
            <a:r>
              <a:rPr lang="uk-UA" sz="1600" b="0" i="0" u="none" strike="noStrike" cap="none" dirty="0" err="1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теле</a:t>
            </a:r>
            <a:r>
              <a:rPr lang="uk-UA" sz="1600" b="0" i="0" u="none" strike="noStrike" cap="none" dirty="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- і радіоканали увімкненими, бо через них може надходити подальша інформація.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Bookman Old Style"/>
              <a:buNone/>
            </a:pPr>
            <a:r>
              <a:rPr lang="uk-UA" sz="1600" b="0" i="0" u="none" strike="noStrike" cap="none" dirty="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  </a:t>
            </a:r>
            <a:r>
              <a:rPr lang="uk-UA" sz="1600" b="1" i="0" u="none" strike="noStrike" cap="none" dirty="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Можуть бути застосовані такі сигнали оповіщення за видами небезпеки: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Bookman Old Style"/>
              <a:buNone/>
            </a:pPr>
            <a:r>
              <a:rPr lang="uk-UA" sz="1600" b="0" i="0" u="none" strike="noStrike" cap="none" dirty="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–  повітряна тривога;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Bookman Old Style"/>
              <a:buNone/>
            </a:pPr>
            <a:r>
              <a:rPr lang="uk-UA" sz="1600" b="0" i="0" u="none" strike="noStrike" cap="none" dirty="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–  відбій повітряної тривоги.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Bookman Old Style"/>
              <a:buNone/>
            </a:pPr>
            <a:r>
              <a:rPr lang="uk-UA" sz="1600" b="0" i="0" u="none" strike="noStrike" cap="none" dirty="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   </a:t>
            </a:r>
            <a:r>
              <a:rPr lang="uk-UA" sz="1600" b="1" i="1" u="none" strike="noStrike" cap="none" dirty="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Зазвичай інформація передається протягом 5 хвилин після звукового сигналу  (сирен).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Bookman Old Style"/>
              <a:buNone/>
            </a:pPr>
            <a:r>
              <a:rPr lang="uk-UA" sz="1600" b="0" i="0" u="none" strike="noStrike" cap="none" dirty="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  Прослухавши інформацію кожен громадянин повинен діяти без паніки і метушні згідно з отриманими інструкціями. Намагайтеся сповістити про почуте рідних, сусідів, знайомих. За необхідності слід надати їм допомогу.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 l="3190"/>
          <a:stretch/>
        </p:blipFill>
        <p:spPr>
          <a:xfrm>
            <a:off x="780360" y="311538"/>
            <a:ext cx="10631271" cy="533864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"/>
          <p:cNvSpPr txBox="1"/>
          <p:nvPr/>
        </p:nvSpPr>
        <p:spPr>
          <a:xfrm>
            <a:off x="573885" y="5650181"/>
            <a:ext cx="1114782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 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  Пропускайте вперед та надавайте допомогу жінкам, дітям, літнім людям та інвалідам, що значно скоротить терміни зайняття укриття.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>
            <a:spLocks noGrp="1"/>
          </p:cNvSpPr>
          <p:nvPr>
            <p:ph type="title"/>
          </p:nvPr>
        </p:nvSpPr>
        <p:spPr>
          <a:xfrm>
            <a:off x="523875" y="0"/>
            <a:ext cx="10906125" cy="588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</a:pPr>
            <a:r>
              <a:rPr lang="uk-UA" sz="2800" b="1" i="0">
                <a:latin typeface="Bookman Old Style"/>
                <a:ea typeface="Bookman Old Style"/>
                <a:cs typeface="Bookman Old Style"/>
                <a:sym typeface="Bookman Old Style"/>
              </a:rPr>
              <a:t>Найважливіше – це отримати достовірну інформацію</a:t>
            </a:r>
            <a:endParaRPr sz="2800" b="1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28" name="Google Shape;128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976937" y="716839"/>
            <a:ext cx="2650446" cy="163173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5"/>
          <p:cNvSpPr txBox="1"/>
          <p:nvPr/>
        </p:nvSpPr>
        <p:spPr>
          <a:xfrm>
            <a:off x="438150" y="830958"/>
            <a:ext cx="5232194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b="1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Перелік офіційних джерел інформації:</a:t>
            </a:r>
            <a:endParaRPr sz="1400" b="0" i="0">
              <a:solidFill>
                <a:srgbClr val="0E0F0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-88900" algn="l" rtl="0">
              <a:spcBef>
                <a:spcPts val="0"/>
              </a:spcBef>
              <a:spcAft>
                <a:spcPts val="0"/>
              </a:spcAft>
              <a:buClr>
                <a:srgbClr val="0E0F0F"/>
              </a:buClr>
              <a:buSzPts val="1400"/>
              <a:buFont typeface="Arial"/>
              <a:buChar char="•"/>
            </a:pPr>
            <a:r>
              <a:rPr lang="uk-UA" sz="1400" b="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президент України Володимир Зеленський — </a:t>
            </a:r>
            <a:r>
              <a:rPr lang="uk-UA" sz="1400" b="0" i="0" u="sng">
                <a:solidFill>
                  <a:srgbClr val="3355B4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Telegram</a:t>
            </a:r>
            <a:r>
              <a:rPr lang="uk-UA" sz="1400" b="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, </a:t>
            </a:r>
            <a:r>
              <a:rPr lang="uk-UA" sz="1400" b="0" i="0" u="sng">
                <a:solidFill>
                  <a:srgbClr val="3355B4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Facebook</a:t>
            </a:r>
            <a:r>
              <a:rPr lang="uk-UA" sz="1400" b="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, </a:t>
            </a:r>
            <a:r>
              <a:rPr lang="uk-UA" sz="1400" b="0" i="0" u="sng">
                <a:solidFill>
                  <a:srgbClr val="3355B4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Twitter</a:t>
            </a:r>
            <a:r>
              <a:rPr lang="uk-UA" sz="1400" b="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;</a:t>
            </a:r>
            <a:endParaRPr/>
          </a:p>
          <a:p>
            <a:pPr marL="0" marR="0" lvl="0" indent="-88900" algn="l" rtl="0">
              <a:spcBef>
                <a:spcPts val="0"/>
              </a:spcBef>
              <a:spcAft>
                <a:spcPts val="0"/>
              </a:spcAft>
              <a:buClr>
                <a:srgbClr val="0E0F0F"/>
              </a:buClr>
              <a:buSzPts val="1400"/>
              <a:buFont typeface="Arial"/>
              <a:buChar char="•"/>
            </a:pPr>
            <a:r>
              <a:rPr lang="uk-UA" sz="1400" b="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Офіс президента України — </a:t>
            </a:r>
            <a:r>
              <a:rPr lang="uk-UA" sz="1400" b="0" i="0" u="sng">
                <a:solidFill>
                  <a:srgbClr val="3355B4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сайт</a:t>
            </a:r>
            <a:r>
              <a:rPr lang="uk-UA" sz="1400" b="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, </a:t>
            </a:r>
            <a:r>
              <a:rPr lang="uk-UA" sz="1400" b="0" i="0" u="sng">
                <a:solidFill>
                  <a:srgbClr val="3355B4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8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Telegram</a:t>
            </a:r>
            <a:r>
              <a:rPr lang="uk-UA" sz="1400" b="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, </a:t>
            </a:r>
            <a:r>
              <a:rPr lang="uk-UA" sz="1400" b="0" i="0" u="sng">
                <a:solidFill>
                  <a:srgbClr val="3355B4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9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Facebook</a:t>
            </a:r>
            <a:r>
              <a:rPr lang="uk-UA" sz="1400" b="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, </a:t>
            </a:r>
            <a:r>
              <a:rPr lang="uk-UA" sz="1400" b="0" i="0" u="sng">
                <a:solidFill>
                  <a:srgbClr val="3355B4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10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Twitter</a:t>
            </a:r>
            <a:r>
              <a:rPr lang="uk-UA" sz="1400" b="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;</a:t>
            </a:r>
            <a:endParaRPr/>
          </a:p>
          <a:p>
            <a:pPr marL="0" marR="0" lvl="0" indent="-88900" algn="l" rtl="0">
              <a:spcBef>
                <a:spcPts val="0"/>
              </a:spcBef>
              <a:spcAft>
                <a:spcPts val="0"/>
              </a:spcAft>
              <a:buClr>
                <a:srgbClr val="0E0F0F"/>
              </a:buClr>
              <a:buSzPts val="1400"/>
              <a:buFont typeface="Arial"/>
              <a:buChar char="•"/>
            </a:pPr>
            <a:r>
              <a:rPr lang="uk-UA" sz="1400" b="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Генеральний штаб ЗСУ — </a:t>
            </a:r>
            <a:r>
              <a:rPr lang="uk-UA" sz="1400" b="0" i="0" u="sng">
                <a:solidFill>
                  <a:srgbClr val="3355B4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11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сайт</a:t>
            </a:r>
            <a:r>
              <a:rPr lang="uk-UA" sz="1400" b="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, </a:t>
            </a:r>
            <a:r>
              <a:rPr lang="uk-UA" sz="1400" b="0" i="0" u="sng">
                <a:solidFill>
                  <a:srgbClr val="3355B4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1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Facebook</a:t>
            </a:r>
            <a:r>
              <a:rPr lang="uk-UA" sz="1400" b="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, </a:t>
            </a:r>
            <a:r>
              <a:rPr lang="uk-UA" sz="1400" b="0" i="0" u="sng">
                <a:solidFill>
                  <a:srgbClr val="3355B4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1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Twitter</a:t>
            </a:r>
            <a:r>
              <a:rPr lang="uk-UA" sz="1400" b="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.</a:t>
            </a:r>
            <a:endParaRPr/>
          </a:p>
          <a:p>
            <a:pPr marL="0" marR="0" lvl="0" indent="-88900" algn="l" rtl="0">
              <a:spcBef>
                <a:spcPts val="0"/>
              </a:spcBef>
              <a:spcAft>
                <a:spcPts val="0"/>
              </a:spcAft>
              <a:buClr>
                <a:srgbClr val="0E0F0F"/>
              </a:buClr>
              <a:buSzPts val="1400"/>
              <a:buFont typeface="Arial"/>
              <a:buChar char="•"/>
            </a:pPr>
            <a:r>
              <a:rPr lang="uk-UA" sz="1400" b="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Кабінет Міністрів України — </a:t>
            </a:r>
            <a:r>
              <a:rPr lang="uk-UA" sz="1400" b="0" i="0" u="sng">
                <a:solidFill>
                  <a:srgbClr val="3355B4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1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сайт</a:t>
            </a:r>
            <a:r>
              <a:rPr lang="uk-UA" sz="1400" b="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, </a:t>
            </a:r>
            <a:r>
              <a:rPr lang="uk-UA" sz="1400" b="0" i="0" u="sng">
                <a:solidFill>
                  <a:srgbClr val="3355B4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1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Facebook</a:t>
            </a:r>
            <a:r>
              <a:rPr lang="uk-UA" sz="1400" b="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, </a:t>
            </a:r>
            <a:r>
              <a:rPr lang="uk-UA" sz="1400" b="0" i="0" u="sng">
                <a:solidFill>
                  <a:srgbClr val="3355B4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1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Twitter</a:t>
            </a:r>
            <a:r>
              <a:rPr lang="uk-UA" sz="1400" b="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;</a:t>
            </a:r>
            <a:endParaRPr sz="1400" i="0">
              <a:solidFill>
                <a:srgbClr val="0E0F0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-88900" algn="l" rtl="0">
              <a:spcBef>
                <a:spcPts val="0"/>
              </a:spcBef>
              <a:spcAft>
                <a:spcPts val="0"/>
              </a:spcAft>
              <a:buClr>
                <a:srgbClr val="0E0F0F"/>
              </a:buClr>
              <a:buSzPts val="1400"/>
              <a:buFont typeface="Arial"/>
              <a:buChar char="•"/>
            </a:pPr>
            <a:r>
              <a:rPr lang="uk-UA" sz="140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Міністерство оборони України — </a:t>
            </a:r>
            <a:r>
              <a:rPr lang="uk-UA" sz="1400" i="0" u="sng">
                <a:solidFill>
                  <a:srgbClr val="3355B4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1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сайт</a:t>
            </a:r>
            <a:r>
              <a:rPr lang="uk-UA" sz="140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, </a:t>
            </a:r>
            <a:r>
              <a:rPr lang="uk-UA" sz="1400" i="0" u="sng">
                <a:solidFill>
                  <a:srgbClr val="3355B4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18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Facebook</a:t>
            </a:r>
            <a:r>
              <a:rPr lang="uk-UA" sz="140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, </a:t>
            </a:r>
            <a:r>
              <a:rPr lang="uk-UA" sz="1400" i="0" u="sng">
                <a:solidFill>
                  <a:srgbClr val="3355B4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19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Twitter</a:t>
            </a:r>
            <a:r>
              <a:rPr lang="uk-UA" sz="140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;</a:t>
            </a:r>
            <a:endParaRPr/>
          </a:p>
          <a:p>
            <a:pPr marL="0" marR="0" lvl="0" indent="-88900" algn="l" rtl="0">
              <a:spcBef>
                <a:spcPts val="0"/>
              </a:spcBef>
              <a:spcAft>
                <a:spcPts val="0"/>
              </a:spcAft>
              <a:buClr>
                <a:srgbClr val="0E0F0F"/>
              </a:buClr>
              <a:buSzPts val="1400"/>
              <a:buFont typeface="Arial"/>
              <a:buChar char="•"/>
            </a:pPr>
            <a:r>
              <a:rPr lang="uk-UA" sz="1400" b="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МВС України — </a:t>
            </a:r>
            <a:r>
              <a:rPr lang="uk-UA" sz="1400" b="0" i="0" u="sng">
                <a:solidFill>
                  <a:srgbClr val="3355B4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20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сайт</a:t>
            </a:r>
            <a:r>
              <a:rPr lang="uk-UA" sz="1400" b="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, </a:t>
            </a:r>
            <a:r>
              <a:rPr lang="uk-UA" sz="1400" b="0" i="0" u="sng">
                <a:solidFill>
                  <a:srgbClr val="3355B4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21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Telegram</a:t>
            </a:r>
            <a:r>
              <a:rPr lang="uk-UA" sz="1400" b="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, </a:t>
            </a:r>
            <a:r>
              <a:rPr lang="uk-UA" sz="1400" b="0" i="0" u="sng">
                <a:solidFill>
                  <a:srgbClr val="3355B4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2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Facebook</a:t>
            </a:r>
            <a:r>
              <a:rPr lang="uk-UA" sz="1400" b="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, </a:t>
            </a:r>
            <a:r>
              <a:rPr lang="uk-UA" sz="1400" b="0" i="0" u="sng">
                <a:solidFill>
                  <a:srgbClr val="3355B4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2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Twitter</a:t>
            </a:r>
            <a:r>
              <a:rPr lang="uk-UA" sz="1400" b="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;</a:t>
            </a:r>
            <a:endParaRPr/>
          </a:p>
          <a:p>
            <a:pPr marL="0" marR="0" lvl="0" indent="-88900" algn="l" rtl="0">
              <a:spcBef>
                <a:spcPts val="0"/>
              </a:spcBef>
              <a:spcAft>
                <a:spcPts val="0"/>
              </a:spcAft>
              <a:buClr>
                <a:srgbClr val="0E0F0F"/>
              </a:buClr>
              <a:buSzPts val="1400"/>
              <a:buFont typeface="Arial"/>
              <a:buChar char="•"/>
            </a:pPr>
            <a:r>
              <a:rPr lang="uk-UA" sz="1400" b="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Національна поліція України — </a:t>
            </a:r>
            <a:r>
              <a:rPr lang="uk-UA" sz="1400" b="0" i="0" u="sng">
                <a:solidFill>
                  <a:srgbClr val="3355B4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2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сайт</a:t>
            </a:r>
            <a:r>
              <a:rPr lang="uk-UA" sz="1400" b="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, </a:t>
            </a:r>
            <a:r>
              <a:rPr lang="uk-UA" sz="1400" b="0" i="0" u="sng">
                <a:solidFill>
                  <a:srgbClr val="3355B4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2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Telegram</a:t>
            </a:r>
            <a:r>
              <a:rPr lang="uk-UA" sz="1400" b="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, </a:t>
            </a:r>
            <a:r>
              <a:rPr lang="uk-UA" sz="1400" b="0" i="0" u="sng">
                <a:solidFill>
                  <a:srgbClr val="3355B4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2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Facebook</a:t>
            </a:r>
            <a:r>
              <a:rPr lang="uk-UA" sz="1400" b="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, </a:t>
            </a:r>
            <a:r>
              <a:rPr lang="uk-UA" sz="1400" b="0" i="0" u="sng">
                <a:solidFill>
                  <a:srgbClr val="3355B4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2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Twitter</a:t>
            </a:r>
            <a:r>
              <a:rPr lang="uk-UA" sz="1400" b="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;</a:t>
            </a:r>
            <a:endParaRPr/>
          </a:p>
          <a:p>
            <a:pPr marL="0" marR="0" lvl="0" indent="-88900" algn="l" rtl="0">
              <a:spcBef>
                <a:spcPts val="0"/>
              </a:spcBef>
              <a:spcAft>
                <a:spcPts val="0"/>
              </a:spcAft>
              <a:buClr>
                <a:srgbClr val="0E0F0F"/>
              </a:buClr>
              <a:buSzPts val="1400"/>
              <a:buFont typeface="Arial"/>
              <a:buChar char="•"/>
            </a:pPr>
            <a:r>
              <a:rPr lang="uk-UA" sz="1400" b="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Служба безпеки України — </a:t>
            </a:r>
            <a:r>
              <a:rPr lang="uk-UA" sz="1400" b="0" i="0" u="sng">
                <a:solidFill>
                  <a:srgbClr val="3355B4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28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сайт</a:t>
            </a:r>
            <a:r>
              <a:rPr lang="uk-UA" sz="1400" b="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, </a:t>
            </a:r>
            <a:r>
              <a:rPr lang="uk-UA" sz="1400" b="0" i="0" u="sng">
                <a:solidFill>
                  <a:srgbClr val="3355B4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29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Telegram</a:t>
            </a:r>
            <a:r>
              <a:rPr lang="uk-UA" sz="1400" b="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, </a:t>
            </a:r>
            <a:r>
              <a:rPr lang="uk-UA" sz="1400" b="0" i="0" u="sng">
                <a:solidFill>
                  <a:srgbClr val="3355B4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30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Facebook</a:t>
            </a:r>
            <a:r>
              <a:rPr lang="uk-UA" sz="1400" b="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, </a:t>
            </a:r>
            <a:r>
              <a:rPr lang="uk-UA" sz="1400" b="0" i="0" u="sng">
                <a:solidFill>
                  <a:srgbClr val="3355B4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31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Twitter</a:t>
            </a:r>
            <a:r>
              <a:rPr lang="uk-UA" sz="1400" b="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;</a:t>
            </a:r>
            <a:endParaRPr/>
          </a:p>
          <a:p>
            <a:pPr marL="0" marR="0" lvl="0" indent="-88900" algn="l" rtl="0">
              <a:spcBef>
                <a:spcPts val="0"/>
              </a:spcBef>
              <a:spcAft>
                <a:spcPts val="0"/>
              </a:spcAft>
              <a:buClr>
                <a:srgbClr val="0E0F0F"/>
              </a:buClr>
              <a:buSzPts val="1400"/>
              <a:buFont typeface="Arial"/>
              <a:buChar char="•"/>
            </a:pPr>
            <a:r>
              <a:rPr lang="uk-UA" sz="1400" b="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ДСНС України — </a:t>
            </a:r>
            <a:r>
              <a:rPr lang="uk-UA" sz="1400" b="0" i="0" u="sng">
                <a:solidFill>
                  <a:srgbClr val="3355B4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3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сайт</a:t>
            </a:r>
            <a:r>
              <a:rPr lang="uk-UA" sz="1400" b="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, </a:t>
            </a:r>
            <a:r>
              <a:rPr lang="uk-UA" sz="1400" b="0" i="0" u="sng">
                <a:solidFill>
                  <a:srgbClr val="3355B4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3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Telegram</a:t>
            </a:r>
            <a:r>
              <a:rPr lang="uk-UA" sz="1400" b="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, </a:t>
            </a:r>
            <a:r>
              <a:rPr lang="uk-UA" sz="1400" b="0" i="0" u="sng">
                <a:solidFill>
                  <a:srgbClr val="3355B4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3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Facebook</a:t>
            </a:r>
            <a:r>
              <a:rPr lang="uk-UA" sz="1400" b="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, </a:t>
            </a:r>
            <a:r>
              <a:rPr lang="uk-UA" sz="1400" b="0" i="0" u="sng">
                <a:solidFill>
                  <a:srgbClr val="3355B4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3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Twitter</a:t>
            </a:r>
            <a:r>
              <a:rPr lang="uk-UA" sz="1400" b="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;</a:t>
            </a:r>
            <a:endParaRPr/>
          </a:p>
          <a:p>
            <a:pPr marL="0" marR="0" lvl="0" indent="-88900" algn="l" rtl="0">
              <a:spcBef>
                <a:spcPts val="0"/>
              </a:spcBef>
              <a:spcAft>
                <a:spcPts val="0"/>
              </a:spcAft>
              <a:buClr>
                <a:srgbClr val="0E0F0F"/>
              </a:buClr>
              <a:buSzPts val="1400"/>
              <a:buFont typeface="Arial"/>
              <a:buChar char="•"/>
            </a:pPr>
            <a:r>
              <a:rPr lang="uk-UA" sz="1400" b="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Державна прикордонна служба України — </a:t>
            </a:r>
            <a:r>
              <a:rPr lang="uk-UA" sz="1400" b="0" i="0" u="sng">
                <a:solidFill>
                  <a:srgbClr val="3355B4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3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сайт</a:t>
            </a:r>
            <a:r>
              <a:rPr lang="uk-UA" sz="1400" b="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, </a:t>
            </a:r>
            <a:r>
              <a:rPr lang="uk-UA" sz="1400" b="0" i="0" u="sng">
                <a:solidFill>
                  <a:srgbClr val="3355B4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3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Telegram</a:t>
            </a:r>
            <a:r>
              <a:rPr lang="uk-UA" sz="1400" b="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, </a:t>
            </a:r>
            <a:r>
              <a:rPr lang="uk-UA" sz="1400" b="0" i="0" u="sng">
                <a:solidFill>
                  <a:srgbClr val="3355B4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38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Facebook</a:t>
            </a:r>
            <a:r>
              <a:rPr lang="uk-UA" sz="1400" b="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, </a:t>
            </a:r>
            <a:r>
              <a:rPr lang="uk-UA" sz="1400" b="0" i="0" u="sng">
                <a:solidFill>
                  <a:srgbClr val="3355B4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39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Twitter</a:t>
            </a:r>
            <a:r>
              <a:rPr lang="uk-UA" sz="1400" b="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;</a:t>
            </a:r>
            <a:endParaRPr/>
          </a:p>
          <a:p>
            <a:pPr marL="0" marR="0" lvl="0" indent="-88900" algn="l" rtl="0">
              <a:spcBef>
                <a:spcPts val="0"/>
              </a:spcBef>
              <a:spcAft>
                <a:spcPts val="0"/>
              </a:spcAft>
              <a:buClr>
                <a:srgbClr val="0E0F0F"/>
              </a:buClr>
              <a:buSzPts val="1400"/>
              <a:buFont typeface="Arial"/>
              <a:buChar char="•"/>
            </a:pPr>
            <a:r>
              <a:rPr lang="uk-UA" sz="1400" b="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Центр стратегічних комунікацій та інформаційної безпеки — </a:t>
            </a:r>
            <a:r>
              <a:rPr lang="uk-UA" sz="1400" b="0" i="0" u="sng">
                <a:solidFill>
                  <a:srgbClr val="3355B4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40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сайт</a:t>
            </a:r>
            <a:r>
              <a:rPr lang="uk-UA" sz="1400" b="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, </a:t>
            </a:r>
            <a:r>
              <a:rPr lang="uk-UA" sz="1400" b="0" i="0" u="sng">
                <a:solidFill>
                  <a:srgbClr val="3355B4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41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Telegram</a:t>
            </a:r>
            <a:r>
              <a:rPr lang="uk-UA" sz="1400" b="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, </a:t>
            </a:r>
            <a:r>
              <a:rPr lang="uk-UA" sz="1400" b="0" i="0" u="sng">
                <a:solidFill>
                  <a:srgbClr val="3355B4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4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Facebook</a:t>
            </a:r>
            <a:r>
              <a:rPr lang="uk-UA" sz="1400" b="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;</a:t>
            </a:r>
            <a:endParaRPr/>
          </a:p>
          <a:p>
            <a:pPr marL="0" marR="0" lvl="0" indent="-88900" algn="l" rtl="0">
              <a:spcBef>
                <a:spcPts val="0"/>
              </a:spcBef>
              <a:spcAft>
                <a:spcPts val="0"/>
              </a:spcAft>
              <a:buClr>
                <a:srgbClr val="0E0F0F"/>
              </a:buClr>
              <a:buSzPts val="1400"/>
              <a:buFont typeface="Arial"/>
              <a:buChar char="•"/>
            </a:pPr>
            <a:r>
              <a:rPr lang="uk-UA" sz="1400" b="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Державна служба спеціального зв'язку та захисту інформації України — </a:t>
            </a:r>
            <a:r>
              <a:rPr lang="uk-UA" sz="1400" b="0" i="0" u="sng">
                <a:solidFill>
                  <a:srgbClr val="3355B4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4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сайт</a:t>
            </a:r>
            <a:r>
              <a:rPr lang="uk-UA" sz="1400" b="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, </a:t>
            </a:r>
            <a:r>
              <a:rPr lang="uk-UA" sz="1400" b="0" i="0" u="sng">
                <a:solidFill>
                  <a:srgbClr val="3355B4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4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Telegram</a:t>
            </a:r>
            <a:r>
              <a:rPr lang="uk-UA" sz="1400" b="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, </a:t>
            </a:r>
            <a:r>
              <a:rPr lang="uk-UA" sz="1400" b="0" i="0" u="sng">
                <a:solidFill>
                  <a:srgbClr val="3355B4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4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Facebook</a:t>
            </a:r>
            <a:r>
              <a:rPr lang="uk-UA" sz="1400" b="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, </a:t>
            </a:r>
            <a:r>
              <a:rPr lang="uk-UA" sz="1400" b="0" i="0" u="sng">
                <a:solidFill>
                  <a:srgbClr val="3355B4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4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Twitter</a:t>
            </a:r>
            <a:r>
              <a:rPr lang="uk-UA" sz="1400" b="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;</a:t>
            </a:r>
            <a:endParaRPr/>
          </a:p>
          <a:p>
            <a:pPr marL="0" marR="0" lvl="0" indent="-88900" algn="l" rtl="0">
              <a:spcBef>
                <a:spcPts val="0"/>
              </a:spcBef>
              <a:spcAft>
                <a:spcPts val="0"/>
              </a:spcAft>
              <a:buClr>
                <a:srgbClr val="0E0F0F"/>
              </a:buClr>
              <a:buSzPts val="1400"/>
              <a:buFont typeface="Arial"/>
              <a:buChar char="•"/>
            </a:pPr>
            <a:r>
              <a:rPr lang="uk-UA" sz="1400" b="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Сухопутні війська ЗС України — </a:t>
            </a:r>
            <a:r>
              <a:rPr lang="uk-UA" sz="1400" b="0" i="0" u="sng">
                <a:solidFill>
                  <a:srgbClr val="3355B4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4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Facebook</a:t>
            </a:r>
            <a:r>
              <a:rPr lang="uk-UA" sz="1400" b="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;</a:t>
            </a:r>
            <a:endParaRPr/>
          </a:p>
          <a:p>
            <a:pPr marL="0" marR="0" lvl="0" indent="-88900" algn="l" rtl="0">
              <a:spcBef>
                <a:spcPts val="0"/>
              </a:spcBef>
              <a:spcAft>
                <a:spcPts val="0"/>
              </a:spcAft>
              <a:buClr>
                <a:srgbClr val="0E0F0F"/>
              </a:buClr>
              <a:buSzPts val="1400"/>
              <a:buFont typeface="Arial"/>
              <a:buChar char="•"/>
            </a:pPr>
            <a:r>
              <a:rPr lang="uk-UA" sz="1400" b="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ВМС ЗС України — </a:t>
            </a:r>
            <a:r>
              <a:rPr lang="uk-UA" sz="1400" b="0" i="0" u="sng">
                <a:solidFill>
                  <a:srgbClr val="3355B4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48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сайт</a:t>
            </a:r>
            <a:r>
              <a:rPr lang="uk-UA" sz="1400" b="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, </a:t>
            </a:r>
            <a:r>
              <a:rPr lang="uk-UA" sz="1400" b="0" i="0" u="sng">
                <a:solidFill>
                  <a:srgbClr val="3355B4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49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Facebook</a:t>
            </a:r>
            <a:r>
              <a:rPr lang="uk-UA" sz="1400" b="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, </a:t>
            </a:r>
            <a:r>
              <a:rPr lang="uk-UA" sz="1400" b="0" i="0" u="sng">
                <a:solidFill>
                  <a:srgbClr val="3355B4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50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Twitter</a:t>
            </a:r>
            <a:r>
              <a:rPr lang="uk-UA" sz="1400" b="0" i="0">
                <a:solidFill>
                  <a:srgbClr val="0E0F0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;</a:t>
            </a:r>
            <a:endParaRPr/>
          </a:p>
        </p:txBody>
      </p:sp>
      <p:pic>
        <p:nvPicPr>
          <p:cNvPr id="130" name="Google Shape;130;p5"/>
          <p:cNvPicPr preferRelativeResize="0"/>
          <p:nvPr/>
        </p:nvPicPr>
        <p:blipFill rotWithShape="1">
          <a:blip r:embed="rId51">
            <a:alphaModFix/>
          </a:blip>
          <a:srcRect/>
          <a:stretch/>
        </p:blipFill>
        <p:spPr>
          <a:xfrm>
            <a:off x="5966741" y="2526133"/>
            <a:ext cx="2514601" cy="1727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/>
          <p:cNvPicPr preferRelativeResize="0"/>
          <p:nvPr/>
        </p:nvPicPr>
        <p:blipFill rotWithShape="1">
          <a:blip r:embed="rId52">
            <a:alphaModFix/>
          </a:blip>
          <a:srcRect/>
          <a:stretch/>
        </p:blipFill>
        <p:spPr>
          <a:xfrm>
            <a:off x="8777739" y="588287"/>
            <a:ext cx="3089337" cy="1953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53">
            <a:alphaModFix/>
          </a:blip>
          <a:srcRect/>
          <a:stretch/>
        </p:blipFill>
        <p:spPr>
          <a:xfrm>
            <a:off x="6698269" y="4431562"/>
            <a:ext cx="3225182" cy="2209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/>
          <p:cNvPicPr preferRelativeResize="0"/>
          <p:nvPr/>
        </p:nvPicPr>
        <p:blipFill rotWithShape="1">
          <a:blip r:embed="rId54">
            <a:alphaModFix/>
          </a:blip>
          <a:srcRect/>
          <a:stretch/>
        </p:blipFill>
        <p:spPr>
          <a:xfrm>
            <a:off x="8941828" y="2765560"/>
            <a:ext cx="3085368" cy="2212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>
            <a:spLocks noGrp="1"/>
          </p:cNvSpPr>
          <p:nvPr>
            <p:ph type="title"/>
          </p:nvPr>
        </p:nvSpPr>
        <p:spPr>
          <a:xfrm>
            <a:off x="771636" y="219540"/>
            <a:ext cx="10896489" cy="569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ookman Old Style"/>
              <a:buNone/>
            </a:pPr>
            <a:r>
              <a:rPr lang="uk-UA" sz="3200" b="1" i="0">
                <a:latin typeface="Bookman Old Style"/>
                <a:ea typeface="Bookman Old Style"/>
                <a:cs typeface="Bookman Old Style"/>
                <a:sym typeface="Bookman Old Style"/>
              </a:rPr>
              <a:t>Застосунки для отримання оперативної інформації</a:t>
            </a:r>
            <a:endParaRPr sz="3200" b="1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39" name="Google Shape;139;p6" descr="Як увімкнути сповіщення про повітряну тривогу від Google на  Android-смартфонах — Finance.ua"/>
          <p:cNvPicPr preferRelativeResize="0"/>
          <p:nvPr/>
        </p:nvPicPr>
        <p:blipFill rotWithShape="1">
          <a:blip r:embed="rId3">
            <a:alphaModFix/>
          </a:blip>
          <a:srcRect t="7037" r="-1" b="39349"/>
          <a:stretch/>
        </p:blipFill>
        <p:spPr>
          <a:xfrm>
            <a:off x="6025434" y="956972"/>
            <a:ext cx="1931148" cy="2583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6" descr="Новини Львова: про тривогу у Львівській області повідомляєтиме лише один  канал в Telegram — Львів — tsn.ua"/>
          <p:cNvPicPr preferRelativeResize="0"/>
          <p:nvPr/>
        </p:nvPicPr>
        <p:blipFill rotWithShape="1">
          <a:blip r:embed="rId4">
            <a:alphaModFix/>
          </a:blip>
          <a:srcRect l="4690" r="14472"/>
          <a:stretch/>
        </p:blipFill>
        <p:spPr>
          <a:xfrm>
            <a:off x="8130642" y="956972"/>
            <a:ext cx="3537483" cy="25630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1" name="Google Shape;141;p6"/>
          <p:cNvGrpSpPr/>
          <p:nvPr/>
        </p:nvGrpSpPr>
        <p:grpSpPr>
          <a:xfrm>
            <a:off x="428737" y="1118748"/>
            <a:ext cx="5422636" cy="2796570"/>
            <a:chOff x="0" y="161776"/>
            <a:chExt cx="5422636" cy="2796570"/>
          </a:xfrm>
        </p:grpSpPr>
        <p:sp>
          <p:nvSpPr>
            <p:cNvPr id="142" name="Google Shape;142;p6"/>
            <p:cNvSpPr/>
            <p:nvPr/>
          </p:nvSpPr>
          <p:spPr>
            <a:xfrm>
              <a:off x="0" y="161776"/>
              <a:ext cx="5422636" cy="88803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6"/>
            <p:cNvSpPr txBox="1"/>
            <p:nvPr/>
          </p:nvSpPr>
          <p:spPr>
            <a:xfrm>
              <a:off x="43350" y="205126"/>
              <a:ext cx="5335936" cy="801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300">
                  <a:solidFill>
                    <a:schemeClr val="lt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Встановити спеціальний застосунок на мобільний телефон</a:t>
              </a:r>
              <a:endParaRPr sz="230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0" y="1116046"/>
              <a:ext cx="5422636" cy="88803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 txBox="1"/>
            <p:nvPr/>
          </p:nvSpPr>
          <p:spPr>
            <a:xfrm>
              <a:off x="43350" y="1159396"/>
              <a:ext cx="5335936" cy="801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300">
                  <a:solidFill>
                    <a:schemeClr val="lt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Слідкувати за сповіщеннями на вашою мобільному пристрої</a:t>
              </a:r>
              <a:endParaRPr sz="230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0" y="2070316"/>
              <a:ext cx="5422636" cy="88803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 txBox="1"/>
            <p:nvPr/>
          </p:nvSpPr>
          <p:spPr>
            <a:xfrm>
              <a:off x="43350" y="2113666"/>
              <a:ext cx="5335936" cy="801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300">
                  <a:solidFill>
                    <a:schemeClr val="lt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Підписатись на Новинні портали Телеграм/Вайбер</a:t>
              </a:r>
              <a:endParaRPr sz="230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</p:txBody>
        </p:sp>
      </p:grpSp>
      <p:sp>
        <p:nvSpPr>
          <p:cNvPr id="148" name="Google Shape;148;p6"/>
          <p:cNvSpPr txBox="1"/>
          <p:nvPr/>
        </p:nvSpPr>
        <p:spPr>
          <a:xfrm>
            <a:off x="1195704" y="4310561"/>
            <a:ext cx="5024176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u="sng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У застосунку відображаються 5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u="sng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типів тривог</a:t>
            </a:r>
            <a:r>
              <a:rPr lang="uk-UA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uk-UA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Повітряна тривога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uk-UA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Артилерійський обстріл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uk-UA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Вуличні бої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uk-UA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Хімічна загроза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uk-UA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Радіаційна небезпека.</a:t>
            </a:r>
            <a:endParaRPr/>
          </a:p>
        </p:txBody>
      </p:sp>
      <p:pic>
        <p:nvPicPr>
          <p:cNvPr id="149" name="Google Shape;149;p6" descr="Застосунок «Повітряна тривога» оновили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21555" y="3953109"/>
            <a:ext cx="3607281" cy="2746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3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</a:pPr>
            <a:r>
              <a:rPr lang="uk-UA" sz="3200" b="1">
                <a:latin typeface="Bookman Old Style"/>
                <a:ea typeface="Bookman Old Style"/>
                <a:cs typeface="Bookman Old Style"/>
                <a:sym typeface="Bookman Old Style"/>
              </a:rPr>
              <a:t>Правила поведінки в укриттях:</a:t>
            </a:r>
            <a:endParaRPr sz="3200"/>
          </a:p>
        </p:txBody>
      </p:sp>
      <p:sp>
        <p:nvSpPr>
          <p:cNvPr id="155" name="Google Shape;155;p7"/>
          <p:cNvSpPr txBox="1">
            <a:spLocks noGrp="1"/>
          </p:cNvSpPr>
          <p:nvPr>
            <p:ph type="body" idx="1"/>
          </p:nvPr>
        </p:nvSpPr>
        <p:spPr>
          <a:xfrm>
            <a:off x="838200" y="1343025"/>
            <a:ext cx="10515600" cy="4833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uk-UA" sz="2000" b="0" i="0">
                <a:latin typeface="Bookman Old Style"/>
                <a:ea typeface="Bookman Old Style"/>
                <a:cs typeface="Bookman Old Style"/>
                <a:sym typeface="Bookman Old Style"/>
              </a:rPr>
              <a:t>1. Забороняється приносити в укриття легкозаймисті або сильно пахнучі речовини, громіздкі речі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uk-UA" sz="2000" b="0" i="0">
                <a:latin typeface="Bookman Old Style"/>
                <a:ea typeface="Bookman Old Style"/>
                <a:cs typeface="Bookman Old Style"/>
                <a:sym typeface="Bookman Old Style"/>
              </a:rPr>
              <a:t>2. Обов'язково треба виконувати усі вимоги, правила поведінки і встановлений порядок в укритті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uk-UA" sz="2000" b="0" i="0">
                <a:latin typeface="Bookman Old Style"/>
                <a:ea typeface="Bookman Old Style"/>
                <a:cs typeface="Bookman Old Style"/>
                <a:sym typeface="Bookman Old Style"/>
              </a:rPr>
              <a:t>3. Забороняється ходити без потреби, палити, шуміти, запалювати свічки і інші світильники з відкритим полум'ям.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uk-UA" sz="2000" b="0" i="0">
                <a:latin typeface="Bookman Old Style"/>
                <a:ea typeface="Bookman Old Style"/>
                <a:cs typeface="Bookman Old Style"/>
                <a:sym typeface="Bookman Old Style"/>
              </a:rPr>
              <a:t>4. Не допускати паніки у разі пошкодження споруди або виникнення небезпеки зараження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uk-UA" sz="2000" b="0" i="0">
                <a:latin typeface="Bookman Old Style"/>
                <a:ea typeface="Bookman Old Style"/>
                <a:cs typeface="Bookman Old Style"/>
                <a:sym typeface="Bookman Old Style"/>
              </a:rPr>
              <a:t>5. Вихід із укриття лише після скасування повітряної тривоги (бажано 3-5 хв після її закінчення)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uk-UA" sz="2000">
                <a:latin typeface="Bookman Old Style"/>
                <a:ea typeface="Bookman Old Style"/>
                <a:cs typeface="Bookman Old Style"/>
                <a:sym typeface="Bookman Old Style"/>
              </a:rPr>
              <a:t>6.</a:t>
            </a:r>
            <a:r>
              <a:rPr lang="uk-UA" sz="2000" b="0" i="0">
                <a:latin typeface="Bookman Old Style"/>
                <a:ea typeface="Bookman Old Style"/>
                <a:cs typeface="Bookman Old Style"/>
                <a:sym typeface="Bookman Old Style"/>
              </a:rPr>
              <a:t> Дотримуватися правил техніки безпеки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uk-UA" sz="2000" b="0" i="0">
                <a:latin typeface="Bookman Old Style"/>
                <a:ea typeface="Bookman Old Style"/>
                <a:cs typeface="Bookman Old Style"/>
                <a:sym typeface="Bookman Old Style"/>
              </a:rPr>
              <a:t>7. Надавати першу допомогу всім, хто її потребує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uk-UA" sz="2000">
                <a:latin typeface="Bookman Old Style"/>
                <a:ea typeface="Bookman Old Style"/>
                <a:cs typeface="Bookman Old Style"/>
                <a:sym typeface="Bookman Old Style"/>
              </a:rPr>
              <a:t>8</a:t>
            </a:r>
            <a:r>
              <a:rPr lang="uk-UA" sz="2000" b="0" i="0">
                <a:latin typeface="Bookman Old Style"/>
                <a:ea typeface="Bookman Old Style"/>
                <a:cs typeface="Bookman Old Style"/>
                <a:sym typeface="Bookman Old Style"/>
              </a:rPr>
              <a:t>. Забороняється кидати харчові відходи та сміття у невстановлених для цього місцях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228600" lvl="0" indent="-101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"/>
          <p:cNvSpPr txBox="1"/>
          <p:nvPr/>
        </p:nvSpPr>
        <p:spPr>
          <a:xfrm>
            <a:off x="655154" y="167165"/>
            <a:ext cx="1048909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Що робити під час артобстрілу системами залпового вогню (наприклад, “Град”)?</a:t>
            </a:r>
            <a:endParaRPr/>
          </a:p>
        </p:txBody>
      </p:sp>
      <p:sp>
        <p:nvSpPr>
          <p:cNvPr id="161" name="Google Shape;161;p8"/>
          <p:cNvSpPr txBox="1"/>
          <p:nvPr/>
        </p:nvSpPr>
        <p:spPr>
          <a:xfrm>
            <a:off x="465069" y="1427856"/>
            <a:ext cx="8388626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   Міноборони пояснює, сам снаряд, як і залп установки, можна помітити та </a:t>
            </a:r>
            <a:r>
              <a:rPr lang="uk-UA" sz="1600" b="1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завчасно зреагувати</a:t>
            </a:r>
            <a:r>
              <a:rPr lang="uk-UA" sz="16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. Візуально, вдень — це </a:t>
            </a:r>
            <a:r>
              <a:rPr lang="uk-UA" sz="1600" u="sng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димний слід від ракети</a:t>
            </a:r>
            <a:r>
              <a:rPr lang="uk-UA" sz="16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, вночі — </a:t>
            </a:r>
            <a:r>
              <a:rPr lang="uk-UA" sz="1600" u="sng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яскравий спалах</a:t>
            </a:r>
            <a:r>
              <a:rPr lang="uk-UA" sz="16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   СБУ радить організувати постійне спостереження та завчасно визначити де, у разі чого, можна сховатися. </a:t>
            </a:r>
            <a:r>
              <a:rPr lang="uk-UA" sz="1600" b="1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Після сигналу спостерігача є декілька секунд, щоб це зробити.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   </a:t>
            </a:r>
            <a:r>
              <a:rPr lang="uk-UA" sz="1600" b="1" u="sng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Ховатися краще в бомбосховищах. </a:t>
            </a:r>
            <a:r>
              <a:rPr lang="uk-UA" sz="16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Якщо ні, то у підвалах або у інших заглиблених приміщеннях. Місця в них краще обирати біля несучих стін та недалеко від вікон, або дверей — щоб можна було швидко вискочити, якщо снаряд попаде в будинок.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  Якщо обстріл застав вас у наземному транспорті, негайно зупиніть його (або вимагайте цього від водія), відбігайте від дороги в протилежному напрямку від багатоповерхівок та промислових об’єктів, лягайте на землю та очима шукайте більш надійне укриття поруч з вами.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  Виходити із укриття треба </a:t>
            </a:r>
            <a:r>
              <a:rPr lang="uk-UA" sz="1600" b="1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не раніше ніж за 10 хвилин після закінчення обстрілу</a:t>
            </a:r>
            <a:r>
              <a:rPr lang="uk-UA" sz="16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! Бо після залпу зазвичай ведеться корегування вогню або зміна позиції. Тож, цей залп може виявитися не останнім.</a:t>
            </a:r>
            <a:endParaRPr/>
          </a:p>
        </p:txBody>
      </p:sp>
      <p:pic>
        <p:nvPicPr>
          <p:cNvPr id="162" name="Google Shape;162;p8"/>
          <p:cNvPicPr preferRelativeResize="0"/>
          <p:nvPr/>
        </p:nvPicPr>
        <p:blipFill rotWithShape="1">
          <a:blip r:embed="rId3">
            <a:alphaModFix/>
          </a:blip>
          <a:srcRect r="51413"/>
          <a:stretch/>
        </p:blipFill>
        <p:spPr>
          <a:xfrm>
            <a:off x="9183756" y="2329789"/>
            <a:ext cx="2690192" cy="2631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/>
          <p:nvPr/>
        </p:nvSpPr>
        <p:spPr>
          <a:xfrm>
            <a:off x="2038492" y="262639"/>
            <a:ext cx="81150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Що робити під час артобстрілів?</a:t>
            </a:r>
            <a:endParaRPr/>
          </a:p>
        </p:txBody>
      </p:sp>
      <p:pic>
        <p:nvPicPr>
          <p:cNvPr id="168" name="Google Shape;16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151" y="2283907"/>
            <a:ext cx="3360049" cy="229018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9"/>
          <p:cNvSpPr txBox="1"/>
          <p:nvPr/>
        </p:nvSpPr>
        <p:spPr>
          <a:xfrm>
            <a:off x="4457700" y="1228725"/>
            <a:ext cx="7208149" cy="5324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   Під час артилерійського чи мінометного обстрілу СБУ радить </a:t>
            </a:r>
            <a:r>
              <a:rPr lang="uk-UA" sz="2000" b="1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не залишатися в під’їздах</a:t>
            </a:r>
            <a:r>
              <a:rPr lang="uk-UA" sz="20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   Також не треба ховатися під арками та у підвалах панельних будинків або під стінами будинків із легких конструкцій. Автозаправки, автомобілі, словом, все, що може вибухнути — теж ні.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 Якщо не встигли добігти до бомбосховища, а обстріл розпочався слід </a:t>
            </a:r>
            <a:r>
              <a:rPr lang="uk-UA" sz="2000" b="1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негайно лягти на землю — за будь який виступ, у невелике заглиблення</a:t>
            </a:r>
            <a:r>
              <a:rPr lang="uk-UA" sz="20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. Підійдуть, наприклад, міцні бетонні конструкції, широкі труби водостоку, канави.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 Щоб уберегтися від баротравми (травми від надлишкового тиску), треба закрити вуха та відкрити рот.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2040</Words>
  <Application>Microsoft Office PowerPoint</Application>
  <PresentationFormat>Произвольный</PresentationFormat>
  <Paragraphs>218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Roboto</vt:lpstr>
      <vt:lpstr>Times New Roman</vt:lpstr>
      <vt:lpstr>Bookman Old Style</vt:lpstr>
      <vt:lpstr>Calibri</vt:lpstr>
      <vt:lpstr>Noto Sans Symbols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Найважливіше – це отримати достовірну інформацію</vt:lpstr>
      <vt:lpstr>Застосунки для отримання оперативної інформації</vt:lpstr>
      <vt:lpstr>Правила поведінки в укриттях:</vt:lpstr>
      <vt:lpstr>Презентация PowerPoint</vt:lpstr>
      <vt:lpstr>Презентация PowerPoint</vt:lpstr>
      <vt:lpstr>Презентация PowerPoint</vt:lpstr>
      <vt:lpstr>Презентация PowerPoint</vt:lpstr>
      <vt:lpstr>Що НЕ РЕКОМЕНДУЄТЬСЯ робити в умовах загрози воєнного характеру ?</vt:lpstr>
      <vt:lpstr>Що робити коли знайшли вибухонебезпечний предмет?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Serhii Salnikov</dc:creator>
  <cp:lastModifiedBy>vasya</cp:lastModifiedBy>
  <cp:revision>3</cp:revision>
  <dcterms:created xsi:type="dcterms:W3CDTF">2022-08-03T16:15:28Z</dcterms:created>
  <dcterms:modified xsi:type="dcterms:W3CDTF">2024-10-30T14:22:10Z</dcterms:modified>
</cp:coreProperties>
</file>